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 id="267" r:id="rId12"/>
    <p:sldId id="269" r:id="rId13"/>
    <p:sldId id="270" r:id="rId14"/>
    <p:sldId id="266" r:id="rId15"/>
    <p:sldId id="268"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2255"/>
    <a:srgbClr val="0089AE"/>
    <a:srgbClr val="6600FF"/>
    <a:srgbClr val="101012"/>
    <a:srgbClr val="20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4660"/>
  </p:normalViewPr>
  <p:slideViewPr>
    <p:cSldViewPr snapToGrid="0">
      <p:cViewPr>
        <p:scale>
          <a:sx n="66" d="100"/>
          <a:sy n="66" d="100"/>
        </p:scale>
        <p:origin x="1560" y="4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98F27-A2C7-4779-B6E9-8DF489CD14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0BC5B51-148B-4BD5-A0C5-E8A5C38CA5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BD47989-49A0-400C-9088-9E18144E5485}"/>
              </a:ext>
            </a:extLst>
          </p:cNvPr>
          <p:cNvSpPr>
            <a:spLocks noGrp="1"/>
          </p:cNvSpPr>
          <p:nvPr>
            <p:ph type="dt" sz="half" idx="10"/>
          </p:nvPr>
        </p:nvSpPr>
        <p:spPr/>
        <p:txBody>
          <a:bodyPr/>
          <a:lstStyle/>
          <a:p>
            <a:fld id="{08ED76E3-81A5-4FE7-B9EE-26E015D788D1}" type="datetimeFigureOut">
              <a:rPr lang="en-IN" smtClean="0"/>
              <a:t>07-08-2021</a:t>
            </a:fld>
            <a:endParaRPr lang="en-IN"/>
          </a:p>
        </p:txBody>
      </p:sp>
      <p:sp>
        <p:nvSpPr>
          <p:cNvPr id="5" name="Footer Placeholder 4">
            <a:extLst>
              <a:ext uri="{FF2B5EF4-FFF2-40B4-BE49-F238E27FC236}">
                <a16:creationId xmlns:a16="http://schemas.microsoft.com/office/drawing/2014/main" id="{DA1A407A-AB00-4429-A420-175FF17AA4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64BBBB-00DC-41A8-9916-44EC9FCEB1A4}"/>
              </a:ext>
            </a:extLst>
          </p:cNvPr>
          <p:cNvSpPr>
            <a:spLocks noGrp="1"/>
          </p:cNvSpPr>
          <p:nvPr>
            <p:ph type="sldNum" sz="quarter" idx="12"/>
          </p:nvPr>
        </p:nvSpPr>
        <p:spPr/>
        <p:txBody>
          <a:bodyPr/>
          <a:lstStyle/>
          <a:p>
            <a:fld id="{1D80D2B4-27D8-4031-B400-0D98E4FA50D0}" type="slidenum">
              <a:rPr lang="en-IN" smtClean="0"/>
              <a:t>‹#›</a:t>
            </a:fld>
            <a:endParaRPr lang="en-IN"/>
          </a:p>
        </p:txBody>
      </p:sp>
    </p:spTree>
    <p:extLst>
      <p:ext uri="{BB962C8B-B14F-4D97-AF65-F5344CB8AC3E}">
        <p14:creationId xmlns:p14="http://schemas.microsoft.com/office/powerpoint/2010/main" val="677808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D95FE-1204-4265-B30A-4A86E529FF3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3CFF038-C80D-4765-AC77-E269884EAC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C9B4D2-5809-40AC-9171-D87D44D690C1}"/>
              </a:ext>
            </a:extLst>
          </p:cNvPr>
          <p:cNvSpPr>
            <a:spLocks noGrp="1"/>
          </p:cNvSpPr>
          <p:nvPr>
            <p:ph type="dt" sz="half" idx="10"/>
          </p:nvPr>
        </p:nvSpPr>
        <p:spPr/>
        <p:txBody>
          <a:bodyPr/>
          <a:lstStyle/>
          <a:p>
            <a:fld id="{08ED76E3-81A5-4FE7-B9EE-26E015D788D1}" type="datetimeFigureOut">
              <a:rPr lang="en-IN" smtClean="0"/>
              <a:t>07-08-2021</a:t>
            </a:fld>
            <a:endParaRPr lang="en-IN"/>
          </a:p>
        </p:txBody>
      </p:sp>
      <p:sp>
        <p:nvSpPr>
          <p:cNvPr id="5" name="Footer Placeholder 4">
            <a:extLst>
              <a:ext uri="{FF2B5EF4-FFF2-40B4-BE49-F238E27FC236}">
                <a16:creationId xmlns:a16="http://schemas.microsoft.com/office/drawing/2014/main" id="{FC864307-2474-43F3-9C6B-8544FCDF57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D6CFE6-9077-484F-AB5F-3213A5D3DE53}"/>
              </a:ext>
            </a:extLst>
          </p:cNvPr>
          <p:cNvSpPr>
            <a:spLocks noGrp="1"/>
          </p:cNvSpPr>
          <p:nvPr>
            <p:ph type="sldNum" sz="quarter" idx="12"/>
          </p:nvPr>
        </p:nvSpPr>
        <p:spPr/>
        <p:txBody>
          <a:bodyPr/>
          <a:lstStyle/>
          <a:p>
            <a:fld id="{1D80D2B4-27D8-4031-B400-0D98E4FA50D0}" type="slidenum">
              <a:rPr lang="en-IN" smtClean="0"/>
              <a:t>‹#›</a:t>
            </a:fld>
            <a:endParaRPr lang="en-IN"/>
          </a:p>
        </p:txBody>
      </p:sp>
    </p:spTree>
    <p:extLst>
      <p:ext uri="{BB962C8B-B14F-4D97-AF65-F5344CB8AC3E}">
        <p14:creationId xmlns:p14="http://schemas.microsoft.com/office/powerpoint/2010/main" val="3803077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0D0B0B-1BE3-4BEC-A9BA-24072C0A3E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CF3503E-4460-40EE-9DDC-71463F55BD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43E0E5-667C-48AC-BAAB-BA72C6A558C6}"/>
              </a:ext>
            </a:extLst>
          </p:cNvPr>
          <p:cNvSpPr>
            <a:spLocks noGrp="1"/>
          </p:cNvSpPr>
          <p:nvPr>
            <p:ph type="dt" sz="half" idx="10"/>
          </p:nvPr>
        </p:nvSpPr>
        <p:spPr/>
        <p:txBody>
          <a:bodyPr/>
          <a:lstStyle/>
          <a:p>
            <a:fld id="{08ED76E3-81A5-4FE7-B9EE-26E015D788D1}" type="datetimeFigureOut">
              <a:rPr lang="en-IN" smtClean="0"/>
              <a:t>07-08-2021</a:t>
            </a:fld>
            <a:endParaRPr lang="en-IN"/>
          </a:p>
        </p:txBody>
      </p:sp>
      <p:sp>
        <p:nvSpPr>
          <p:cNvPr id="5" name="Footer Placeholder 4">
            <a:extLst>
              <a:ext uri="{FF2B5EF4-FFF2-40B4-BE49-F238E27FC236}">
                <a16:creationId xmlns:a16="http://schemas.microsoft.com/office/drawing/2014/main" id="{FE9CAFC5-01D9-4821-AB57-5D51E52858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B52F9F-7D2F-451D-8BA6-3265F2D88F32}"/>
              </a:ext>
            </a:extLst>
          </p:cNvPr>
          <p:cNvSpPr>
            <a:spLocks noGrp="1"/>
          </p:cNvSpPr>
          <p:nvPr>
            <p:ph type="sldNum" sz="quarter" idx="12"/>
          </p:nvPr>
        </p:nvSpPr>
        <p:spPr/>
        <p:txBody>
          <a:bodyPr/>
          <a:lstStyle/>
          <a:p>
            <a:fld id="{1D80D2B4-27D8-4031-B400-0D98E4FA50D0}" type="slidenum">
              <a:rPr lang="en-IN" smtClean="0"/>
              <a:t>‹#›</a:t>
            </a:fld>
            <a:endParaRPr lang="en-IN"/>
          </a:p>
        </p:txBody>
      </p:sp>
    </p:spTree>
    <p:extLst>
      <p:ext uri="{BB962C8B-B14F-4D97-AF65-F5344CB8AC3E}">
        <p14:creationId xmlns:p14="http://schemas.microsoft.com/office/powerpoint/2010/main" val="834378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FB3F-48F8-4C2D-8DA4-F1557EF3CD8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E6F9F25-5A88-4D86-922F-C09050976F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6DFB53-5145-4A56-96A1-FBA1F8483EC1}"/>
              </a:ext>
            </a:extLst>
          </p:cNvPr>
          <p:cNvSpPr>
            <a:spLocks noGrp="1"/>
          </p:cNvSpPr>
          <p:nvPr>
            <p:ph type="dt" sz="half" idx="10"/>
          </p:nvPr>
        </p:nvSpPr>
        <p:spPr/>
        <p:txBody>
          <a:bodyPr/>
          <a:lstStyle/>
          <a:p>
            <a:fld id="{08ED76E3-81A5-4FE7-B9EE-26E015D788D1}" type="datetimeFigureOut">
              <a:rPr lang="en-IN" smtClean="0"/>
              <a:t>07-08-2021</a:t>
            </a:fld>
            <a:endParaRPr lang="en-IN"/>
          </a:p>
        </p:txBody>
      </p:sp>
      <p:sp>
        <p:nvSpPr>
          <p:cNvPr id="5" name="Footer Placeholder 4">
            <a:extLst>
              <a:ext uri="{FF2B5EF4-FFF2-40B4-BE49-F238E27FC236}">
                <a16:creationId xmlns:a16="http://schemas.microsoft.com/office/drawing/2014/main" id="{DEB1A07C-78CA-41A3-8F23-93825641F9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A6CD55-134C-4FD8-8F35-0E8310C96C99}"/>
              </a:ext>
            </a:extLst>
          </p:cNvPr>
          <p:cNvSpPr>
            <a:spLocks noGrp="1"/>
          </p:cNvSpPr>
          <p:nvPr>
            <p:ph type="sldNum" sz="quarter" idx="12"/>
          </p:nvPr>
        </p:nvSpPr>
        <p:spPr/>
        <p:txBody>
          <a:bodyPr/>
          <a:lstStyle/>
          <a:p>
            <a:fld id="{1D80D2B4-27D8-4031-B400-0D98E4FA50D0}" type="slidenum">
              <a:rPr lang="en-IN" smtClean="0"/>
              <a:t>‹#›</a:t>
            </a:fld>
            <a:endParaRPr lang="en-IN"/>
          </a:p>
        </p:txBody>
      </p:sp>
    </p:spTree>
    <p:extLst>
      <p:ext uri="{BB962C8B-B14F-4D97-AF65-F5344CB8AC3E}">
        <p14:creationId xmlns:p14="http://schemas.microsoft.com/office/powerpoint/2010/main" val="3906571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55036-5D79-488F-B660-B1B966F98F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2982FF4-DA43-45F0-9791-162F60944B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1797B1-1C34-438C-99D3-A586F4C7E06F}"/>
              </a:ext>
            </a:extLst>
          </p:cNvPr>
          <p:cNvSpPr>
            <a:spLocks noGrp="1"/>
          </p:cNvSpPr>
          <p:nvPr>
            <p:ph type="dt" sz="half" idx="10"/>
          </p:nvPr>
        </p:nvSpPr>
        <p:spPr/>
        <p:txBody>
          <a:bodyPr/>
          <a:lstStyle/>
          <a:p>
            <a:fld id="{08ED76E3-81A5-4FE7-B9EE-26E015D788D1}" type="datetimeFigureOut">
              <a:rPr lang="en-IN" smtClean="0"/>
              <a:t>07-08-2021</a:t>
            </a:fld>
            <a:endParaRPr lang="en-IN"/>
          </a:p>
        </p:txBody>
      </p:sp>
      <p:sp>
        <p:nvSpPr>
          <p:cNvPr id="5" name="Footer Placeholder 4">
            <a:extLst>
              <a:ext uri="{FF2B5EF4-FFF2-40B4-BE49-F238E27FC236}">
                <a16:creationId xmlns:a16="http://schemas.microsoft.com/office/drawing/2014/main" id="{1D333449-4A3D-4487-9D79-E1C958E375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B2C757-59DC-4C46-A5AD-687DD429E3EF}"/>
              </a:ext>
            </a:extLst>
          </p:cNvPr>
          <p:cNvSpPr>
            <a:spLocks noGrp="1"/>
          </p:cNvSpPr>
          <p:nvPr>
            <p:ph type="sldNum" sz="quarter" idx="12"/>
          </p:nvPr>
        </p:nvSpPr>
        <p:spPr/>
        <p:txBody>
          <a:bodyPr/>
          <a:lstStyle/>
          <a:p>
            <a:fld id="{1D80D2B4-27D8-4031-B400-0D98E4FA50D0}" type="slidenum">
              <a:rPr lang="en-IN" smtClean="0"/>
              <a:t>‹#›</a:t>
            </a:fld>
            <a:endParaRPr lang="en-IN"/>
          </a:p>
        </p:txBody>
      </p:sp>
    </p:spTree>
    <p:extLst>
      <p:ext uri="{BB962C8B-B14F-4D97-AF65-F5344CB8AC3E}">
        <p14:creationId xmlns:p14="http://schemas.microsoft.com/office/powerpoint/2010/main" val="2337408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C735C-F148-49EE-B465-CDB5F946F2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E9EE57D-4FE2-4237-B595-DDEC760752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F52B5EE-7F0B-4620-881A-394DD83316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5D31149-1D1F-48D3-AD14-61CD7A73ABD1}"/>
              </a:ext>
            </a:extLst>
          </p:cNvPr>
          <p:cNvSpPr>
            <a:spLocks noGrp="1"/>
          </p:cNvSpPr>
          <p:nvPr>
            <p:ph type="dt" sz="half" idx="10"/>
          </p:nvPr>
        </p:nvSpPr>
        <p:spPr/>
        <p:txBody>
          <a:bodyPr/>
          <a:lstStyle/>
          <a:p>
            <a:fld id="{08ED76E3-81A5-4FE7-B9EE-26E015D788D1}" type="datetimeFigureOut">
              <a:rPr lang="en-IN" smtClean="0"/>
              <a:t>07-08-2021</a:t>
            </a:fld>
            <a:endParaRPr lang="en-IN"/>
          </a:p>
        </p:txBody>
      </p:sp>
      <p:sp>
        <p:nvSpPr>
          <p:cNvPr id="6" name="Footer Placeholder 5">
            <a:extLst>
              <a:ext uri="{FF2B5EF4-FFF2-40B4-BE49-F238E27FC236}">
                <a16:creationId xmlns:a16="http://schemas.microsoft.com/office/drawing/2014/main" id="{E2F0A89C-503A-4418-A458-0FC388EC38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E2C0C1-75CA-4750-ACC9-041F04078324}"/>
              </a:ext>
            </a:extLst>
          </p:cNvPr>
          <p:cNvSpPr>
            <a:spLocks noGrp="1"/>
          </p:cNvSpPr>
          <p:nvPr>
            <p:ph type="sldNum" sz="quarter" idx="12"/>
          </p:nvPr>
        </p:nvSpPr>
        <p:spPr/>
        <p:txBody>
          <a:bodyPr/>
          <a:lstStyle/>
          <a:p>
            <a:fld id="{1D80D2B4-27D8-4031-B400-0D98E4FA50D0}" type="slidenum">
              <a:rPr lang="en-IN" smtClean="0"/>
              <a:t>‹#›</a:t>
            </a:fld>
            <a:endParaRPr lang="en-IN"/>
          </a:p>
        </p:txBody>
      </p:sp>
    </p:spTree>
    <p:extLst>
      <p:ext uri="{BB962C8B-B14F-4D97-AF65-F5344CB8AC3E}">
        <p14:creationId xmlns:p14="http://schemas.microsoft.com/office/powerpoint/2010/main" val="2818746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9F923-70D3-4C57-A311-2BCC00227CE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5D965F1-21FA-4FD7-A822-AFE9041B1E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0425D-C9D7-4A2D-A494-19E0DDE20D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3035A25-0DD6-4281-84B3-E9791ABA7E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C10038-FF5D-48C2-9CC5-772D2FDDCD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3E2138D-5C13-4A43-8AA1-E37B2CF19E54}"/>
              </a:ext>
            </a:extLst>
          </p:cNvPr>
          <p:cNvSpPr>
            <a:spLocks noGrp="1"/>
          </p:cNvSpPr>
          <p:nvPr>
            <p:ph type="dt" sz="half" idx="10"/>
          </p:nvPr>
        </p:nvSpPr>
        <p:spPr/>
        <p:txBody>
          <a:bodyPr/>
          <a:lstStyle/>
          <a:p>
            <a:fld id="{08ED76E3-81A5-4FE7-B9EE-26E015D788D1}" type="datetimeFigureOut">
              <a:rPr lang="en-IN" smtClean="0"/>
              <a:t>07-08-2021</a:t>
            </a:fld>
            <a:endParaRPr lang="en-IN"/>
          </a:p>
        </p:txBody>
      </p:sp>
      <p:sp>
        <p:nvSpPr>
          <p:cNvPr id="8" name="Footer Placeholder 7">
            <a:extLst>
              <a:ext uri="{FF2B5EF4-FFF2-40B4-BE49-F238E27FC236}">
                <a16:creationId xmlns:a16="http://schemas.microsoft.com/office/drawing/2014/main" id="{4B77E67B-B4A2-4405-ABE9-6CAF491A2E4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F070E86-92EE-4B59-AFC6-801D30281BA8}"/>
              </a:ext>
            </a:extLst>
          </p:cNvPr>
          <p:cNvSpPr>
            <a:spLocks noGrp="1"/>
          </p:cNvSpPr>
          <p:nvPr>
            <p:ph type="sldNum" sz="quarter" idx="12"/>
          </p:nvPr>
        </p:nvSpPr>
        <p:spPr/>
        <p:txBody>
          <a:bodyPr/>
          <a:lstStyle/>
          <a:p>
            <a:fld id="{1D80D2B4-27D8-4031-B400-0D98E4FA50D0}" type="slidenum">
              <a:rPr lang="en-IN" smtClean="0"/>
              <a:t>‹#›</a:t>
            </a:fld>
            <a:endParaRPr lang="en-IN"/>
          </a:p>
        </p:txBody>
      </p:sp>
    </p:spTree>
    <p:extLst>
      <p:ext uri="{BB962C8B-B14F-4D97-AF65-F5344CB8AC3E}">
        <p14:creationId xmlns:p14="http://schemas.microsoft.com/office/powerpoint/2010/main" val="251969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7501B-7E9A-499E-845A-EDD199134E3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5D9E463-5D22-41D4-B9DA-E04581D1A1C2}"/>
              </a:ext>
            </a:extLst>
          </p:cNvPr>
          <p:cNvSpPr>
            <a:spLocks noGrp="1"/>
          </p:cNvSpPr>
          <p:nvPr>
            <p:ph type="dt" sz="half" idx="10"/>
          </p:nvPr>
        </p:nvSpPr>
        <p:spPr/>
        <p:txBody>
          <a:bodyPr/>
          <a:lstStyle/>
          <a:p>
            <a:fld id="{08ED76E3-81A5-4FE7-B9EE-26E015D788D1}" type="datetimeFigureOut">
              <a:rPr lang="en-IN" smtClean="0"/>
              <a:t>07-08-2021</a:t>
            </a:fld>
            <a:endParaRPr lang="en-IN"/>
          </a:p>
        </p:txBody>
      </p:sp>
      <p:sp>
        <p:nvSpPr>
          <p:cNvPr id="4" name="Footer Placeholder 3">
            <a:extLst>
              <a:ext uri="{FF2B5EF4-FFF2-40B4-BE49-F238E27FC236}">
                <a16:creationId xmlns:a16="http://schemas.microsoft.com/office/drawing/2014/main" id="{3937C82E-DF39-496E-B657-3D4063195EA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17CE63C-70B7-40E0-8D0B-2EC5F18E5247}"/>
              </a:ext>
            </a:extLst>
          </p:cNvPr>
          <p:cNvSpPr>
            <a:spLocks noGrp="1"/>
          </p:cNvSpPr>
          <p:nvPr>
            <p:ph type="sldNum" sz="quarter" idx="12"/>
          </p:nvPr>
        </p:nvSpPr>
        <p:spPr/>
        <p:txBody>
          <a:bodyPr/>
          <a:lstStyle/>
          <a:p>
            <a:fld id="{1D80D2B4-27D8-4031-B400-0D98E4FA50D0}" type="slidenum">
              <a:rPr lang="en-IN" smtClean="0"/>
              <a:t>‹#›</a:t>
            </a:fld>
            <a:endParaRPr lang="en-IN"/>
          </a:p>
        </p:txBody>
      </p:sp>
    </p:spTree>
    <p:extLst>
      <p:ext uri="{BB962C8B-B14F-4D97-AF65-F5344CB8AC3E}">
        <p14:creationId xmlns:p14="http://schemas.microsoft.com/office/powerpoint/2010/main" val="240315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73C409-6E27-408E-AFD9-2B1BCEDCF91D}"/>
              </a:ext>
            </a:extLst>
          </p:cNvPr>
          <p:cNvSpPr>
            <a:spLocks noGrp="1"/>
          </p:cNvSpPr>
          <p:nvPr>
            <p:ph type="dt" sz="half" idx="10"/>
          </p:nvPr>
        </p:nvSpPr>
        <p:spPr/>
        <p:txBody>
          <a:bodyPr/>
          <a:lstStyle/>
          <a:p>
            <a:fld id="{08ED76E3-81A5-4FE7-B9EE-26E015D788D1}" type="datetimeFigureOut">
              <a:rPr lang="en-IN" smtClean="0"/>
              <a:t>07-08-2021</a:t>
            </a:fld>
            <a:endParaRPr lang="en-IN"/>
          </a:p>
        </p:txBody>
      </p:sp>
      <p:sp>
        <p:nvSpPr>
          <p:cNvPr id="3" name="Footer Placeholder 2">
            <a:extLst>
              <a:ext uri="{FF2B5EF4-FFF2-40B4-BE49-F238E27FC236}">
                <a16:creationId xmlns:a16="http://schemas.microsoft.com/office/drawing/2014/main" id="{A54B2826-09CF-480D-90F1-298D5FF195C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1C1FB26-E024-4E78-96E0-7677BC9A31AE}"/>
              </a:ext>
            </a:extLst>
          </p:cNvPr>
          <p:cNvSpPr>
            <a:spLocks noGrp="1"/>
          </p:cNvSpPr>
          <p:nvPr>
            <p:ph type="sldNum" sz="quarter" idx="12"/>
          </p:nvPr>
        </p:nvSpPr>
        <p:spPr/>
        <p:txBody>
          <a:bodyPr/>
          <a:lstStyle/>
          <a:p>
            <a:fld id="{1D80D2B4-27D8-4031-B400-0D98E4FA50D0}" type="slidenum">
              <a:rPr lang="en-IN" smtClean="0"/>
              <a:t>‹#›</a:t>
            </a:fld>
            <a:endParaRPr lang="en-IN"/>
          </a:p>
        </p:txBody>
      </p:sp>
    </p:spTree>
    <p:extLst>
      <p:ext uri="{BB962C8B-B14F-4D97-AF65-F5344CB8AC3E}">
        <p14:creationId xmlns:p14="http://schemas.microsoft.com/office/powerpoint/2010/main" val="419315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D8397-AC50-4C6A-B771-BE8E1F5A78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C1D0CD6-DD04-435D-BF16-009973B113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1D5E4B6-FD9C-4CC2-B6CA-F4E9DE7140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432E6D-8DF7-4CA4-B32A-7892DE901A3F}"/>
              </a:ext>
            </a:extLst>
          </p:cNvPr>
          <p:cNvSpPr>
            <a:spLocks noGrp="1"/>
          </p:cNvSpPr>
          <p:nvPr>
            <p:ph type="dt" sz="half" idx="10"/>
          </p:nvPr>
        </p:nvSpPr>
        <p:spPr/>
        <p:txBody>
          <a:bodyPr/>
          <a:lstStyle/>
          <a:p>
            <a:fld id="{08ED76E3-81A5-4FE7-B9EE-26E015D788D1}" type="datetimeFigureOut">
              <a:rPr lang="en-IN" smtClean="0"/>
              <a:t>07-08-2021</a:t>
            </a:fld>
            <a:endParaRPr lang="en-IN"/>
          </a:p>
        </p:txBody>
      </p:sp>
      <p:sp>
        <p:nvSpPr>
          <p:cNvPr id="6" name="Footer Placeholder 5">
            <a:extLst>
              <a:ext uri="{FF2B5EF4-FFF2-40B4-BE49-F238E27FC236}">
                <a16:creationId xmlns:a16="http://schemas.microsoft.com/office/drawing/2014/main" id="{9EAA8F71-E1B4-4819-AF17-083A468A32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3D80F0-AEF2-479B-9612-127C74182230}"/>
              </a:ext>
            </a:extLst>
          </p:cNvPr>
          <p:cNvSpPr>
            <a:spLocks noGrp="1"/>
          </p:cNvSpPr>
          <p:nvPr>
            <p:ph type="sldNum" sz="quarter" idx="12"/>
          </p:nvPr>
        </p:nvSpPr>
        <p:spPr/>
        <p:txBody>
          <a:bodyPr/>
          <a:lstStyle/>
          <a:p>
            <a:fld id="{1D80D2B4-27D8-4031-B400-0D98E4FA50D0}" type="slidenum">
              <a:rPr lang="en-IN" smtClean="0"/>
              <a:t>‹#›</a:t>
            </a:fld>
            <a:endParaRPr lang="en-IN"/>
          </a:p>
        </p:txBody>
      </p:sp>
    </p:spTree>
    <p:extLst>
      <p:ext uri="{BB962C8B-B14F-4D97-AF65-F5344CB8AC3E}">
        <p14:creationId xmlns:p14="http://schemas.microsoft.com/office/powerpoint/2010/main" val="1022751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FF0D3-CEFF-4DE9-B515-D44C58C584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BA1C600-5E09-418B-8BBF-A20E2E155A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D81CAE2-DECC-48C7-9285-59EAEDB042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CD8EE2-A9E3-4C60-93C5-8DC85C6C68CB}"/>
              </a:ext>
            </a:extLst>
          </p:cNvPr>
          <p:cNvSpPr>
            <a:spLocks noGrp="1"/>
          </p:cNvSpPr>
          <p:nvPr>
            <p:ph type="dt" sz="half" idx="10"/>
          </p:nvPr>
        </p:nvSpPr>
        <p:spPr/>
        <p:txBody>
          <a:bodyPr/>
          <a:lstStyle/>
          <a:p>
            <a:fld id="{08ED76E3-81A5-4FE7-B9EE-26E015D788D1}" type="datetimeFigureOut">
              <a:rPr lang="en-IN" smtClean="0"/>
              <a:t>07-08-2021</a:t>
            </a:fld>
            <a:endParaRPr lang="en-IN"/>
          </a:p>
        </p:txBody>
      </p:sp>
      <p:sp>
        <p:nvSpPr>
          <p:cNvPr id="6" name="Footer Placeholder 5">
            <a:extLst>
              <a:ext uri="{FF2B5EF4-FFF2-40B4-BE49-F238E27FC236}">
                <a16:creationId xmlns:a16="http://schemas.microsoft.com/office/drawing/2014/main" id="{4AD8C30A-5423-480B-9EBC-BB25C138E3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E91E8F-2767-43F0-B594-FDD29762EDEA}"/>
              </a:ext>
            </a:extLst>
          </p:cNvPr>
          <p:cNvSpPr>
            <a:spLocks noGrp="1"/>
          </p:cNvSpPr>
          <p:nvPr>
            <p:ph type="sldNum" sz="quarter" idx="12"/>
          </p:nvPr>
        </p:nvSpPr>
        <p:spPr/>
        <p:txBody>
          <a:bodyPr/>
          <a:lstStyle/>
          <a:p>
            <a:fld id="{1D80D2B4-27D8-4031-B400-0D98E4FA50D0}" type="slidenum">
              <a:rPr lang="en-IN" smtClean="0"/>
              <a:t>‹#›</a:t>
            </a:fld>
            <a:endParaRPr lang="en-IN"/>
          </a:p>
        </p:txBody>
      </p:sp>
    </p:spTree>
    <p:extLst>
      <p:ext uri="{BB962C8B-B14F-4D97-AF65-F5344CB8AC3E}">
        <p14:creationId xmlns:p14="http://schemas.microsoft.com/office/powerpoint/2010/main" val="335833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03F009-60E6-414A-ABF6-7AF436474F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5FFADB-EC7E-411E-BEE7-E1CFCB9C5A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B99491-96E3-4BCE-82D6-6666F5F68C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D76E3-81A5-4FE7-B9EE-26E015D788D1}" type="datetimeFigureOut">
              <a:rPr lang="en-IN" smtClean="0"/>
              <a:t>07-08-2021</a:t>
            </a:fld>
            <a:endParaRPr lang="en-IN"/>
          </a:p>
        </p:txBody>
      </p:sp>
      <p:sp>
        <p:nvSpPr>
          <p:cNvPr id="5" name="Footer Placeholder 4">
            <a:extLst>
              <a:ext uri="{FF2B5EF4-FFF2-40B4-BE49-F238E27FC236}">
                <a16:creationId xmlns:a16="http://schemas.microsoft.com/office/drawing/2014/main" id="{C896EAB9-0497-4881-A49D-121207CCA4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7F5E884-9F0B-49BA-9202-0C5524CEFE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80D2B4-27D8-4031-B400-0D98E4FA50D0}" type="slidenum">
              <a:rPr lang="en-IN" smtClean="0"/>
              <a:t>‹#›</a:t>
            </a:fld>
            <a:endParaRPr lang="en-IN"/>
          </a:p>
        </p:txBody>
      </p:sp>
    </p:spTree>
    <p:extLst>
      <p:ext uri="{BB962C8B-B14F-4D97-AF65-F5344CB8AC3E}">
        <p14:creationId xmlns:p14="http://schemas.microsoft.com/office/powerpoint/2010/main" val="1599859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platform.ifttt.com/docs" TargetMode="External"/><Relationship Id="rId7" Type="http://schemas.openxmlformats.org/officeDocument/2006/relationships/hyperlink" Target="http://www.eterlogic.com/Products.VSPE.html" TargetMode="External"/><Relationship Id="rId2" Type="http://schemas.openxmlformats.org/officeDocument/2006/relationships/hyperlink" Target="https://io.adafruit.com/api/docs/#adafruit-io-http-api" TargetMode="External"/><Relationship Id="rId1" Type="http://schemas.openxmlformats.org/officeDocument/2006/relationships/slideLayout" Target="../slideLayouts/slideLayout2.xml"/><Relationship Id="rId6" Type="http://schemas.openxmlformats.org/officeDocument/2006/relationships/hyperlink" Target="https://www.pololu.com/product/2191" TargetMode="External"/><Relationship Id="rId5" Type="http://schemas.openxmlformats.org/officeDocument/2006/relationships/hyperlink" Target="https://docs.blynk.cc/" TargetMode="External"/><Relationship Id="rId4" Type="http://schemas.openxmlformats.org/officeDocument/2006/relationships/hyperlink" Target="https://en.wikipedia.org/wiki/Home_automation"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automation interest rises in line with IoT: Report - Verdict">
            <a:extLst>
              <a:ext uri="{FF2B5EF4-FFF2-40B4-BE49-F238E27FC236}">
                <a16:creationId xmlns:a16="http://schemas.microsoft.com/office/drawing/2014/main" id="{8B67D035-92BA-492E-AF6A-C399090959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85" t="8761" r="43955" b="44333"/>
          <a:stretch/>
        </p:blipFill>
        <p:spPr bwMode="auto">
          <a:xfrm>
            <a:off x="0" y="3105"/>
            <a:ext cx="798141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9EE623E-4227-4394-9A9A-EFB9AC239EB6}"/>
              </a:ext>
            </a:extLst>
          </p:cNvPr>
          <p:cNvSpPr/>
          <p:nvPr/>
        </p:nvSpPr>
        <p:spPr>
          <a:xfrm>
            <a:off x="6373752" y="1"/>
            <a:ext cx="5827059" cy="68580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689F5214-7C7F-4D7D-98E8-D0A1E6D5EA30}"/>
              </a:ext>
            </a:extLst>
          </p:cNvPr>
          <p:cNvSpPr txBox="1"/>
          <p:nvPr/>
        </p:nvSpPr>
        <p:spPr>
          <a:xfrm>
            <a:off x="6900245" y="1012691"/>
            <a:ext cx="5025392" cy="2677656"/>
          </a:xfrm>
          <a:prstGeom prst="rect">
            <a:avLst/>
          </a:prstGeom>
          <a:noFill/>
        </p:spPr>
        <p:txBody>
          <a:bodyPr wrap="square" rtlCol="0">
            <a:spAutoFit/>
          </a:bodyPr>
          <a:lstStyle/>
          <a:p>
            <a:r>
              <a:rPr lang="en-IN" sz="2400" dirty="0">
                <a:latin typeface="Intro Book" panose="02000000000000000000" pitchFamily="50" charset="0"/>
              </a:rPr>
              <a:t>Presentation on</a:t>
            </a:r>
          </a:p>
          <a:p>
            <a:r>
              <a:rPr lang="en-IN" sz="3600" dirty="0">
                <a:solidFill>
                  <a:srgbClr val="012255"/>
                </a:solidFill>
                <a:latin typeface="Intro Bold" panose="02000000000000000000" pitchFamily="50" charset="0"/>
              </a:rPr>
              <a:t>Simulation of Home Appliances using Android App and Google Assistant.</a:t>
            </a:r>
          </a:p>
        </p:txBody>
      </p:sp>
      <p:sp>
        <p:nvSpPr>
          <p:cNvPr id="7" name="TextBox 6">
            <a:extLst>
              <a:ext uri="{FF2B5EF4-FFF2-40B4-BE49-F238E27FC236}">
                <a16:creationId xmlns:a16="http://schemas.microsoft.com/office/drawing/2014/main" id="{35BD6FEE-D149-44EC-B512-C4FEE1EB17E4}"/>
              </a:ext>
            </a:extLst>
          </p:cNvPr>
          <p:cNvSpPr txBox="1"/>
          <p:nvPr/>
        </p:nvSpPr>
        <p:spPr>
          <a:xfrm>
            <a:off x="6989241" y="3849709"/>
            <a:ext cx="4596082" cy="1477328"/>
          </a:xfrm>
          <a:prstGeom prst="rect">
            <a:avLst/>
          </a:prstGeom>
          <a:noFill/>
        </p:spPr>
        <p:txBody>
          <a:bodyPr wrap="square" rtlCol="0">
            <a:spAutoFit/>
          </a:bodyPr>
          <a:lstStyle/>
          <a:p>
            <a:pPr algn="just"/>
            <a:r>
              <a:rPr lang="en-IN" dirty="0">
                <a:solidFill>
                  <a:schemeClr val="tx1">
                    <a:lumMod val="75000"/>
                    <a:lumOff val="25000"/>
                  </a:schemeClr>
                </a:solidFill>
                <a:latin typeface="Intro Regular" panose="02000000000000000000" pitchFamily="50" charset="0"/>
                <a:cs typeface="Times New Roman" panose="02020603050405020304" pitchFamily="18" charset="0"/>
              </a:rPr>
              <a:t>Submitted By-</a:t>
            </a:r>
          </a:p>
          <a:p>
            <a:pPr algn="just"/>
            <a:r>
              <a:rPr lang="en-IN" dirty="0">
                <a:solidFill>
                  <a:schemeClr val="tx1">
                    <a:lumMod val="75000"/>
                    <a:lumOff val="25000"/>
                  </a:schemeClr>
                </a:solidFill>
                <a:latin typeface="Intro Regular" panose="02000000000000000000" pitchFamily="50" charset="0"/>
                <a:cs typeface="Times New Roman" panose="02020603050405020304" pitchFamily="18" charset="0"/>
              </a:rPr>
              <a:t>Abhay Pratap Srivastava -1784110002</a:t>
            </a:r>
          </a:p>
          <a:p>
            <a:pPr algn="just"/>
            <a:r>
              <a:rPr lang="en-IN" dirty="0">
                <a:solidFill>
                  <a:schemeClr val="tx1">
                    <a:lumMod val="75000"/>
                    <a:lumOff val="25000"/>
                  </a:schemeClr>
                </a:solidFill>
                <a:latin typeface="Intro Regular" panose="02000000000000000000" pitchFamily="50" charset="0"/>
                <a:cs typeface="Times New Roman" panose="02020603050405020304" pitchFamily="18" charset="0"/>
              </a:rPr>
              <a:t>Arun Kumar -1784110017</a:t>
            </a:r>
          </a:p>
          <a:p>
            <a:pPr algn="just"/>
            <a:r>
              <a:rPr lang="en-IN" dirty="0">
                <a:solidFill>
                  <a:schemeClr val="tx1">
                    <a:lumMod val="75000"/>
                    <a:lumOff val="25000"/>
                  </a:schemeClr>
                </a:solidFill>
                <a:latin typeface="Intro Regular" panose="02000000000000000000" pitchFamily="50" charset="0"/>
                <a:cs typeface="Times New Roman" panose="02020603050405020304" pitchFamily="18" charset="0"/>
              </a:rPr>
              <a:t>Bhanu Pratap Yadav -1784110023</a:t>
            </a:r>
          </a:p>
          <a:p>
            <a:pPr algn="just"/>
            <a:r>
              <a:rPr lang="en-IN" dirty="0">
                <a:solidFill>
                  <a:schemeClr val="tx1">
                    <a:lumMod val="75000"/>
                    <a:lumOff val="25000"/>
                  </a:schemeClr>
                </a:solidFill>
                <a:latin typeface="Intro Regular" panose="02000000000000000000" pitchFamily="50" charset="0"/>
                <a:cs typeface="Times New Roman" panose="02020603050405020304" pitchFamily="18" charset="0"/>
              </a:rPr>
              <a:t>Rahul Gupta -1784110037</a:t>
            </a:r>
          </a:p>
        </p:txBody>
      </p:sp>
      <p:sp>
        <p:nvSpPr>
          <p:cNvPr id="8" name="TextBox 7">
            <a:extLst>
              <a:ext uri="{FF2B5EF4-FFF2-40B4-BE49-F238E27FC236}">
                <a16:creationId xmlns:a16="http://schemas.microsoft.com/office/drawing/2014/main" id="{304F11B3-84CC-4E6F-8321-790C968B2439}"/>
              </a:ext>
            </a:extLst>
          </p:cNvPr>
          <p:cNvSpPr txBox="1"/>
          <p:nvPr/>
        </p:nvSpPr>
        <p:spPr>
          <a:xfrm>
            <a:off x="6989241" y="5522143"/>
            <a:ext cx="4596082" cy="646331"/>
          </a:xfrm>
          <a:prstGeom prst="rect">
            <a:avLst/>
          </a:prstGeom>
          <a:noFill/>
        </p:spPr>
        <p:txBody>
          <a:bodyPr wrap="square" rtlCol="0">
            <a:spAutoFit/>
          </a:bodyPr>
          <a:lstStyle/>
          <a:p>
            <a:pPr algn="just"/>
            <a:r>
              <a:rPr lang="en-IN" dirty="0">
                <a:solidFill>
                  <a:schemeClr val="tx1">
                    <a:lumMod val="75000"/>
                    <a:lumOff val="25000"/>
                  </a:schemeClr>
                </a:solidFill>
                <a:latin typeface="Intro Regular" panose="02000000000000000000" pitchFamily="50" charset="0"/>
                <a:cs typeface="Times New Roman" panose="02020603050405020304" pitchFamily="18" charset="0"/>
              </a:rPr>
              <a:t>Under Guidance of </a:t>
            </a:r>
          </a:p>
          <a:p>
            <a:pPr algn="just"/>
            <a:r>
              <a:rPr lang="en-IN" dirty="0" err="1">
                <a:solidFill>
                  <a:schemeClr val="tx1">
                    <a:lumMod val="75000"/>
                    <a:lumOff val="25000"/>
                  </a:schemeClr>
                </a:solidFill>
                <a:latin typeface="Intro Regular" panose="02000000000000000000" pitchFamily="50" charset="0"/>
                <a:cs typeface="Times New Roman" panose="02020603050405020304" pitchFamily="18" charset="0"/>
              </a:rPr>
              <a:t>Dr.</a:t>
            </a:r>
            <a:r>
              <a:rPr lang="en-IN" dirty="0">
                <a:solidFill>
                  <a:schemeClr val="tx1">
                    <a:lumMod val="75000"/>
                    <a:lumOff val="25000"/>
                  </a:schemeClr>
                </a:solidFill>
                <a:latin typeface="Intro Regular" panose="02000000000000000000" pitchFamily="50" charset="0"/>
                <a:cs typeface="Times New Roman" panose="02020603050405020304" pitchFamily="18" charset="0"/>
              </a:rPr>
              <a:t> Anurag Sewak </a:t>
            </a:r>
          </a:p>
        </p:txBody>
      </p:sp>
    </p:spTree>
    <p:extLst>
      <p:ext uri="{BB962C8B-B14F-4D97-AF65-F5344CB8AC3E}">
        <p14:creationId xmlns:p14="http://schemas.microsoft.com/office/powerpoint/2010/main" val="3607522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BD4B50-3E17-47F8-8137-789F556CF912}"/>
              </a:ext>
            </a:extLst>
          </p:cNvPr>
          <p:cNvSpPr txBox="1"/>
          <p:nvPr/>
        </p:nvSpPr>
        <p:spPr>
          <a:xfrm>
            <a:off x="952018" y="828119"/>
            <a:ext cx="6094070" cy="584775"/>
          </a:xfrm>
          <a:prstGeom prst="rect">
            <a:avLst/>
          </a:prstGeom>
          <a:noFill/>
        </p:spPr>
        <p:txBody>
          <a:bodyPr wrap="square">
            <a:spAutoFit/>
          </a:bodyPr>
          <a:lstStyle/>
          <a:p>
            <a:r>
              <a:rPr lang="en-IN" sz="3200" dirty="0">
                <a:latin typeface="Intro Bold" panose="02000000000000000000" pitchFamily="50" charset="0"/>
              </a:rPr>
              <a:t>3. Relay Module </a:t>
            </a:r>
          </a:p>
        </p:txBody>
      </p:sp>
      <p:sp>
        <p:nvSpPr>
          <p:cNvPr id="6" name="TextBox 5">
            <a:extLst>
              <a:ext uri="{FF2B5EF4-FFF2-40B4-BE49-F238E27FC236}">
                <a16:creationId xmlns:a16="http://schemas.microsoft.com/office/drawing/2014/main" id="{E44BCD58-1C6D-4DE3-92AD-3D851B957F92}"/>
              </a:ext>
            </a:extLst>
          </p:cNvPr>
          <p:cNvSpPr txBox="1"/>
          <p:nvPr/>
        </p:nvSpPr>
        <p:spPr>
          <a:xfrm>
            <a:off x="1498921" y="1574156"/>
            <a:ext cx="5000264" cy="4893647"/>
          </a:xfrm>
          <a:prstGeom prst="rect">
            <a:avLst/>
          </a:prstGeom>
          <a:noFill/>
        </p:spPr>
        <p:txBody>
          <a:bodyPr wrap="square" rtlCol="0">
            <a:spAutoFit/>
          </a:bodyPr>
          <a:lstStyle/>
          <a:p>
            <a:r>
              <a:rPr lang="en-US" sz="2400" dirty="0">
                <a:effectLst/>
                <a:latin typeface="Intro Book" panose="02000000000000000000" pitchFamily="50" charset="0"/>
                <a:ea typeface="Times New Roman" panose="02020603050405020304" pitchFamily="18" charset="0"/>
              </a:rPr>
              <a:t>A power relay module is an electrical switch that is operated by an electromagnet. </a:t>
            </a:r>
          </a:p>
          <a:p>
            <a:endParaRPr lang="en-US" sz="2400" dirty="0">
              <a:latin typeface="Intro Book" panose="02000000000000000000" pitchFamily="50" charset="0"/>
              <a:ea typeface="Times New Roman" panose="02020603050405020304" pitchFamily="18" charset="0"/>
            </a:endParaRPr>
          </a:p>
          <a:p>
            <a:r>
              <a:rPr lang="en-US" sz="2400" dirty="0">
                <a:effectLst/>
                <a:latin typeface="Intro Book" panose="02000000000000000000" pitchFamily="50" charset="0"/>
                <a:ea typeface="Times New Roman" panose="02020603050405020304" pitchFamily="18" charset="0"/>
              </a:rPr>
              <a:t>The electromagnet is activated by a separate low-power signal from a micro controller. </a:t>
            </a:r>
          </a:p>
          <a:p>
            <a:endParaRPr lang="en-US" sz="2400" dirty="0">
              <a:latin typeface="Intro Book" panose="02000000000000000000" pitchFamily="50" charset="0"/>
              <a:ea typeface="Times New Roman" panose="02020603050405020304" pitchFamily="18" charset="0"/>
            </a:endParaRPr>
          </a:p>
          <a:p>
            <a:r>
              <a:rPr lang="en-US" sz="2400" dirty="0">
                <a:effectLst/>
                <a:latin typeface="Intro Book" panose="02000000000000000000" pitchFamily="50" charset="0"/>
                <a:ea typeface="Times New Roman" panose="02020603050405020304" pitchFamily="18" charset="0"/>
              </a:rPr>
              <a:t>When activated, the electromagnet pulls to either open or close an electrical circuit.</a:t>
            </a:r>
            <a:endParaRPr lang="en-IN" sz="2400" dirty="0">
              <a:effectLst/>
              <a:latin typeface="Intro Book" panose="02000000000000000000" pitchFamily="50" charset="0"/>
              <a:ea typeface="Times New Roman" panose="02020603050405020304" pitchFamily="18" charset="0"/>
            </a:endParaRPr>
          </a:p>
          <a:p>
            <a:endParaRPr lang="en-IN" sz="2400" dirty="0">
              <a:latin typeface="Intro Book" panose="02000000000000000000" pitchFamily="50" charset="0"/>
            </a:endParaRPr>
          </a:p>
        </p:txBody>
      </p:sp>
      <p:pic>
        <p:nvPicPr>
          <p:cNvPr id="6146" name="Picture 2" descr="4 Channel 5V Relay Board, Channel Relay Board, रिले बोर्ड in Juna Palghar,  Palghar , Engineers Bazaar | ID: 19179450812">
            <a:extLst>
              <a:ext uri="{FF2B5EF4-FFF2-40B4-BE49-F238E27FC236}">
                <a16:creationId xmlns:a16="http://schemas.microsoft.com/office/drawing/2014/main" id="{F44421A2-5C20-45A6-B7EE-1C1D77345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4932" y="1574156"/>
            <a:ext cx="4762500"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602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C800FC-64A5-42AB-A5A3-40766AB2BF83}"/>
              </a:ext>
            </a:extLst>
          </p:cNvPr>
          <p:cNvSpPr txBox="1"/>
          <p:nvPr/>
        </p:nvSpPr>
        <p:spPr>
          <a:xfrm>
            <a:off x="843280" y="538480"/>
            <a:ext cx="6868160" cy="584775"/>
          </a:xfrm>
          <a:prstGeom prst="rect">
            <a:avLst/>
          </a:prstGeom>
          <a:noFill/>
        </p:spPr>
        <p:txBody>
          <a:bodyPr wrap="square" rtlCol="0">
            <a:spAutoFit/>
          </a:bodyPr>
          <a:lstStyle/>
          <a:p>
            <a:r>
              <a:rPr lang="en-IN" sz="3200" b="1" dirty="0">
                <a:latin typeface="Intro Bold" panose="02000000000000000000" pitchFamily="50" charset="0"/>
              </a:rPr>
              <a:t>Circuit in Proteus</a:t>
            </a:r>
          </a:p>
        </p:txBody>
      </p:sp>
      <p:pic>
        <p:nvPicPr>
          <p:cNvPr id="5" name="Picture 4">
            <a:extLst>
              <a:ext uri="{FF2B5EF4-FFF2-40B4-BE49-F238E27FC236}">
                <a16:creationId xmlns:a16="http://schemas.microsoft.com/office/drawing/2014/main" id="{8A0E1B78-7839-4436-AEA8-84F541597AF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3217" y="1123255"/>
            <a:ext cx="9237663" cy="5196265"/>
          </a:xfrm>
          <a:prstGeom prst="rect">
            <a:avLst/>
          </a:prstGeom>
          <a:noFill/>
          <a:ln>
            <a:noFill/>
          </a:ln>
        </p:spPr>
      </p:pic>
    </p:spTree>
    <p:extLst>
      <p:ext uri="{BB962C8B-B14F-4D97-AF65-F5344CB8AC3E}">
        <p14:creationId xmlns:p14="http://schemas.microsoft.com/office/powerpoint/2010/main" val="3931383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3AD6C-8728-4417-A0A7-02C49213E3BB}"/>
              </a:ext>
            </a:extLst>
          </p:cNvPr>
          <p:cNvSpPr>
            <a:spLocks noGrp="1"/>
          </p:cNvSpPr>
          <p:nvPr>
            <p:ph type="title"/>
          </p:nvPr>
        </p:nvSpPr>
        <p:spPr>
          <a:xfrm>
            <a:off x="685800" y="507365"/>
            <a:ext cx="10515600" cy="1325563"/>
          </a:xfrm>
        </p:spPr>
        <p:txBody>
          <a:bodyPr>
            <a:normAutofit/>
          </a:bodyPr>
          <a:lstStyle/>
          <a:p>
            <a:r>
              <a:rPr lang="en-IN" sz="3600" dirty="0">
                <a:latin typeface="Intro Bold" panose="02000000000000000000" pitchFamily="50" charset="0"/>
              </a:rPr>
              <a:t>Android App Configuration</a:t>
            </a:r>
          </a:p>
        </p:txBody>
      </p:sp>
      <p:sp>
        <p:nvSpPr>
          <p:cNvPr id="5" name="Rectangle 4">
            <a:extLst>
              <a:ext uri="{FF2B5EF4-FFF2-40B4-BE49-F238E27FC236}">
                <a16:creationId xmlns:a16="http://schemas.microsoft.com/office/drawing/2014/main" id="{A19F825A-F57F-4767-AC56-05F8C01BAC33}"/>
              </a:ext>
            </a:extLst>
          </p:cNvPr>
          <p:cNvSpPr/>
          <p:nvPr/>
        </p:nvSpPr>
        <p:spPr>
          <a:xfrm>
            <a:off x="844533" y="1711960"/>
            <a:ext cx="3322320" cy="1717040"/>
          </a:xfrm>
          <a:prstGeom prst="rect">
            <a:avLst/>
          </a:prstGeom>
          <a:solidFill>
            <a:schemeClr val="tx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000" dirty="0">
                <a:latin typeface="Intro Book" panose="02000000000000000000" pitchFamily="50" charset="0"/>
              </a:rPr>
              <a:t>Created an account on Blynk IoT App</a:t>
            </a:r>
          </a:p>
        </p:txBody>
      </p:sp>
      <p:sp>
        <p:nvSpPr>
          <p:cNvPr id="6" name="Rectangle 5">
            <a:extLst>
              <a:ext uri="{FF2B5EF4-FFF2-40B4-BE49-F238E27FC236}">
                <a16:creationId xmlns:a16="http://schemas.microsoft.com/office/drawing/2014/main" id="{84C109DC-20D9-456F-9A6A-1E7ED1A8DA14}"/>
              </a:ext>
            </a:extLst>
          </p:cNvPr>
          <p:cNvSpPr/>
          <p:nvPr/>
        </p:nvSpPr>
        <p:spPr>
          <a:xfrm>
            <a:off x="4489196" y="1711960"/>
            <a:ext cx="3322320" cy="1717040"/>
          </a:xfrm>
          <a:prstGeom prst="rect">
            <a:avLst/>
          </a:prstGeom>
          <a:solidFill>
            <a:schemeClr val="tx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000" dirty="0">
                <a:latin typeface="Intro Book" panose="02000000000000000000" pitchFamily="50" charset="0"/>
              </a:rPr>
              <a:t>Authentication Token Sent on Email</a:t>
            </a:r>
          </a:p>
        </p:txBody>
      </p:sp>
      <p:sp>
        <p:nvSpPr>
          <p:cNvPr id="7" name="Rectangle 6">
            <a:extLst>
              <a:ext uri="{FF2B5EF4-FFF2-40B4-BE49-F238E27FC236}">
                <a16:creationId xmlns:a16="http://schemas.microsoft.com/office/drawing/2014/main" id="{E41E39C8-6D68-4814-9977-1C232482186F}"/>
              </a:ext>
            </a:extLst>
          </p:cNvPr>
          <p:cNvSpPr/>
          <p:nvPr/>
        </p:nvSpPr>
        <p:spPr>
          <a:xfrm>
            <a:off x="8158480" y="1711960"/>
            <a:ext cx="3322320" cy="1717040"/>
          </a:xfrm>
          <a:prstGeom prst="rect">
            <a:avLst/>
          </a:prstGeom>
          <a:solidFill>
            <a:schemeClr val="tx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000" dirty="0">
                <a:latin typeface="Intro Book" panose="02000000000000000000" pitchFamily="50" charset="0"/>
              </a:rPr>
              <a:t>Tap on</a:t>
            </a:r>
          </a:p>
          <a:p>
            <a:pPr algn="ctr"/>
            <a:r>
              <a:rPr lang="en-IN" sz="2000" dirty="0">
                <a:latin typeface="Intro Book" panose="02000000000000000000" pitchFamily="50" charset="0"/>
              </a:rPr>
              <a:t>CREATE PROJECT.</a:t>
            </a:r>
          </a:p>
          <a:p>
            <a:pPr algn="ctr"/>
            <a:r>
              <a:rPr lang="en-IN" sz="1600" dirty="0">
                <a:latin typeface="Intro Light Italic" panose="02000000000000000000" pitchFamily="50" charset="0"/>
              </a:rPr>
              <a:t>Enter Project Name, Board and Connection Type</a:t>
            </a:r>
          </a:p>
        </p:txBody>
      </p:sp>
      <p:sp>
        <p:nvSpPr>
          <p:cNvPr id="8" name="Rectangle 7">
            <a:extLst>
              <a:ext uri="{FF2B5EF4-FFF2-40B4-BE49-F238E27FC236}">
                <a16:creationId xmlns:a16="http://schemas.microsoft.com/office/drawing/2014/main" id="{1006DEAD-DCC8-485A-AE29-54756EC4EF62}"/>
              </a:ext>
            </a:extLst>
          </p:cNvPr>
          <p:cNvSpPr/>
          <p:nvPr/>
        </p:nvSpPr>
        <p:spPr>
          <a:xfrm>
            <a:off x="8168640" y="3775075"/>
            <a:ext cx="3322320" cy="1717040"/>
          </a:xfrm>
          <a:prstGeom prst="rect">
            <a:avLst/>
          </a:prstGeom>
          <a:solidFill>
            <a:schemeClr val="tx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000" dirty="0">
                <a:latin typeface="Intro Book" panose="02000000000000000000" pitchFamily="50" charset="0"/>
              </a:rPr>
              <a:t>Select Button in Widget Box. </a:t>
            </a:r>
          </a:p>
          <a:p>
            <a:pPr algn="ctr"/>
            <a:r>
              <a:rPr lang="en-IN" sz="1400" dirty="0">
                <a:latin typeface="Intro Light Italic" panose="02000000000000000000" pitchFamily="50" charset="0"/>
              </a:rPr>
              <a:t>Configure PIN for each device, select Button Type- Switch and 0- Off, 1- ON </a:t>
            </a:r>
          </a:p>
        </p:txBody>
      </p:sp>
      <p:sp>
        <p:nvSpPr>
          <p:cNvPr id="9" name="Rectangle 8">
            <a:extLst>
              <a:ext uri="{FF2B5EF4-FFF2-40B4-BE49-F238E27FC236}">
                <a16:creationId xmlns:a16="http://schemas.microsoft.com/office/drawing/2014/main" id="{C3D6E089-DB3A-42E1-B3E4-45BDADE8A482}"/>
              </a:ext>
            </a:extLst>
          </p:cNvPr>
          <p:cNvSpPr/>
          <p:nvPr/>
        </p:nvSpPr>
        <p:spPr>
          <a:xfrm>
            <a:off x="4513817" y="3775075"/>
            <a:ext cx="3322320" cy="1717040"/>
          </a:xfrm>
          <a:prstGeom prst="rect">
            <a:avLst/>
          </a:prstGeom>
          <a:solidFill>
            <a:schemeClr val="tx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000" dirty="0">
                <a:latin typeface="Intro Book" panose="02000000000000000000" pitchFamily="50" charset="0"/>
              </a:rPr>
              <a:t>Create Switch for all three devices- Lamp, Light and Fan</a:t>
            </a:r>
          </a:p>
        </p:txBody>
      </p:sp>
      <p:sp>
        <p:nvSpPr>
          <p:cNvPr id="10" name="Rectangle 9">
            <a:extLst>
              <a:ext uri="{FF2B5EF4-FFF2-40B4-BE49-F238E27FC236}">
                <a16:creationId xmlns:a16="http://schemas.microsoft.com/office/drawing/2014/main" id="{8A8D737F-58BD-4EF5-AC23-5E9646212F41}"/>
              </a:ext>
            </a:extLst>
          </p:cNvPr>
          <p:cNvSpPr/>
          <p:nvPr/>
        </p:nvSpPr>
        <p:spPr>
          <a:xfrm>
            <a:off x="844533" y="3775075"/>
            <a:ext cx="3322320" cy="1717040"/>
          </a:xfrm>
          <a:prstGeom prst="rect">
            <a:avLst/>
          </a:prstGeom>
          <a:solidFill>
            <a:schemeClr val="tx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000" dirty="0">
                <a:latin typeface="Intro Book" panose="02000000000000000000" pitchFamily="50" charset="0"/>
              </a:rPr>
              <a:t>App Successfully configured. </a:t>
            </a:r>
          </a:p>
          <a:p>
            <a:pPr algn="ctr"/>
            <a:r>
              <a:rPr lang="en-IN" sz="1600" dirty="0">
                <a:latin typeface="Intro Light Italic" panose="02000000000000000000" pitchFamily="50" charset="0"/>
              </a:rPr>
              <a:t>Publish on Play Store or use in same app.</a:t>
            </a:r>
          </a:p>
        </p:txBody>
      </p:sp>
      <p:cxnSp>
        <p:nvCxnSpPr>
          <p:cNvPr id="11" name="Straight Arrow Connector 10">
            <a:extLst>
              <a:ext uri="{FF2B5EF4-FFF2-40B4-BE49-F238E27FC236}">
                <a16:creationId xmlns:a16="http://schemas.microsoft.com/office/drawing/2014/main" id="{0BFFCAD9-31EF-4F00-93B4-7746F0F332D7}"/>
              </a:ext>
            </a:extLst>
          </p:cNvPr>
          <p:cNvCxnSpPr>
            <a:cxnSpLocks/>
            <a:stCxn id="5" idx="3"/>
            <a:endCxn id="6" idx="1"/>
          </p:cNvCxnSpPr>
          <p:nvPr/>
        </p:nvCxnSpPr>
        <p:spPr>
          <a:xfrm>
            <a:off x="4166853" y="2570480"/>
            <a:ext cx="32234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3E57AC7-383A-4CE5-B25F-CD16FC6969D1}"/>
              </a:ext>
            </a:extLst>
          </p:cNvPr>
          <p:cNvCxnSpPr>
            <a:cxnSpLocks/>
            <a:stCxn id="6" idx="3"/>
            <a:endCxn id="7" idx="1"/>
          </p:cNvCxnSpPr>
          <p:nvPr/>
        </p:nvCxnSpPr>
        <p:spPr>
          <a:xfrm>
            <a:off x="7811516" y="2570480"/>
            <a:ext cx="34696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3EDBA47-A52F-480E-A5B6-74D14BE5D5C2}"/>
              </a:ext>
            </a:extLst>
          </p:cNvPr>
          <p:cNvCxnSpPr>
            <a:cxnSpLocks/>
            <a:stCxn id="7" idx="2"/>
            <a:endCxn id="8" idx="0"/>
          </p:cNvCxnSpPr>
          <p:nvPr/>
        </p:nvCxnSpPr>
        <p:spPr>
          <a:xfrm>
            <a:off x="9819640" y="3429000"/>
            <a:ext cx="10160" cy="34607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519C77A-9B37-4468-8486-AA90E2D44F29}"/>
              </a:ext>
            </a:extLst>
          </p:cNvPr>
          <p:cNvCxnSpPr>
            <a:cxnSpLocks/>
            <a:stCxn id="8" idx="1"/>
            <a:endCxn id="9" idx="3"/>
          </p:cNvCxnSpPr>
          <p:nvPr/>
        </p:nvCxnSpPr>
        <p:spPr>
          <a:xfrm flipH="1">
            <a:off x="7836137" y="4633595"/>
            <a:ext cx="33250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49C8864-81B9-4F30-B833-6973F432643B}"/>
              </a:ext>
            </a:extLst>
          </p:cNvPr>
          <p:cNvCxnSpPr>
            <a:cxnSpLocks/>
            <a:stCxn id="9" idx="1"/>
            <a:endCxn id="10" idx="3"/>
          </p:cNvCxnSpPr>
          <p:nvPr/>
        </p:nvCxnSpPr>
        <p:spPr>
          <a:xfrm flipH="1">
            <a:off x="4166853" y="4633595"/>
            <a:ext cx="34696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322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565F-651B-4E61-B90D-D53141EF2EFF}"/>
              </a:ext>
            </a:extLst>
          </p:cNvPr>
          <p:cNvSpPr>
            <a:spLocks noGrp="1"/>
          </p:cNvSpPr>
          <p:nvPr>
            <p:ph type="title"/>
          </p:nvPr>
        </p:nvSpPr>
        <p:spPr>
          <a:xfrm>
            <a:off x="716280" y="66356"/>
            <a:ext cx="10515600" cy="1325563"/>
          </a:xfrm>
        </p:spPr>
        <p:txBody>
          <a:bodyPr>
            <a:normAutofit/>
          </a:bodyPr>
          <a:lstStyle/>
          <a:p>
            <a:r>
              <a:rPr lang="en-IN" sz="4000" dirty="0">
                <a:latin typeface="Intro Bold" panose="02000000000000000000" pitchFamily="50" charset="0"/>
              </a:rPr>
              <a:t>Screenshots</a:t>
            </a:r>
          </a:p>
        </p:txBody>
      </p:sp>
      <p:pic>
        <p:nvPicPr>
          <p:cNvPr id="4" name="Picture 3">
            <a:extLst>
              <a:ext uri="{FF2B5EF4-FFF2-40B4-BE49-F238E27FC236}">
                <a16:creationId xmlns:a16="http://schemas.microsoft.com/office/drawing/2014/main" id="{286585DB-37F5-4ED2-BEB7-38B4DFE290B2}"/>
              </a:ext>
            </a:extLst>
          </p:cNvPr>
          <p:cNvPicPr/>
          <p:nvPr/>
        </p:nvPicPr>
        <p:blipFill rotWithShape="1">
          <a:blip r:embed="rId2" cstate="print">
            <a:extLst>
              <a:ext uri="{28A0092B-C50C-407E-A947-70E740481C1C}">
                <a14:useLocalDpi xmlns:a14="http://schemas.microsoft.com/office/drawing/2010/main" val="0"/>
              </a:ext>
            </a:extLst>
          </a:blip>
          <a:srcRect t="4099"/>
          <a:stretch/>
        </p:blipFill>
        <p:spPr bwMode="auto">
          <a:xfrm>
            <a:off x="-21908" y="1436048"/>
            <a:ext cx="1871028" cy="4588819"/>
          </a:xfrm>
          <a:prstGeom prst="rect">
            <a:avLst/>
          </a:prstGeom>
          <a:noFill/>
          <a:ln>
            <a:noFill/>
          </a:ln>
          <a:effectLst/>
          <a:extLst>
            <a:ext uri="{53640926-AAD7-44D8-BBD7-CCE9431645EC}">
              <a14:shadowObscured xmlns:a14="http://schemas.microsoft.com/office/drawing/2010/main"/>
            </a:ext>
          </a:extLst>
        </p:spPr>
      </p:pic>
      <p:grpSp>
        <p:nvGrpSpPr>
          <p:cNvPr id="5" name="Group 4">
            <a:extLst>
              <a:ext uri="{FF2B5EF4-FFF2-40B4-BE49-F238E27FC236}">
                <a16:creationId xmlns:a16="http://schemas.microsoft.com/office/drawing/2014/main" id="{A3539961-4C18-4B36-BF6B-5D5574021E64}"/>
              </a:ext>
            </a:extLst>
          </p:cNvPr>
          <p:cNvGrpSpPr/>
          <p:nvPr/>
        </p:nvGrpSpPr>
        <p:grpSpPr>
          <a:xfrm>
            <a:off x="1759897" y="1436045"/>
            <a:ext cx="2209800" cy="4588825"/>
            <a:chOff x="0" y="0"/>
            <a:chExt cx="2127885" cy="4010660"/>
          </a:xfrm>
        </p:grpSpPr>
        <p:pic>
          <p:nvPicPr>
            <p:cNvPr id="6" name="Picture 5">
              <a:extLst>
                <a:ext uri="{FF2B5EF4-FFF2-40B4-BE49-F238E27FC236}">
                  <a16:creationId xmlns:a16="http://schemas.microsoft.com/office/drawing/2014/main" id="{CDCC9ABE-A7F7-4345-9622-C75802E4B4E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497" b="9515"/>
            <a:stretch/>
          </p:blipFill>
          <p:spPr bwMode="auto">
            <a:xfrm>
              <a:off x="0" y="0"/>
              <a:ext cx="2127885" cy="4010660"/>
            </a:xfrm>
            <a:prstGeom prst="rect">
              <a:avLst/>
            </a:prstGeom>
            <a:ln>
              <a:noFill/>
            </a:ln>
            <a:effectLst>
              <a:outerShdw blurRad="50800" dist="38100" dir="5400000" algn="t" rotWithShape="0">
                <a:prstClr val="black">
                  <a:alpha val="40000"/>
                </a:prstClr>
              </a:outerShdw>
            </a:effectLst>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1B461B88-68B8-4E2A-9482-DE0DBCB3F777}"/>
                </a:ext>
              </a:extLst>
            </p:cNvPr>
            <p:cNvSpPr/>
            <p:nvPr/>
          </p:nvSpPr>
          <p:spPr>
            <a:xfrm>
              <a:off x="121228" y="637309"/>
              <a:ext cx="1870363" cy="10945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grpSp>
      <p:pic>
        <p:nvPicPr>
          <p:cNvPr id="8" name="Picture 7">
            <a:extLst>
              <a:ext uri="{FF2B5EF4-FFF2-40B4-BE49-F238E27FC236}">
                <a16:creationId xmlns:a16="http://schemas.microsoft.com/office/drawing/2014/main" id="{081C7C17-7227-47C2-B014-785AE50B40BC}"/>
              </a:ext>
            </a:extLst>
          </p:cNvPr>
          <p:cNvPicPr/>
          <p:nvPr/>
        </p:nvPicPr>
        <p:blipFill rotWithShape="1">
          <a:blip r:embed="rId4" cstate="print">
            <a:extLst>
              <a:ext uri="{28A0092B-C50C-407E-A947-70E740481C1C}">
                <a14:useLocalDpi xmlns:a14="http://schemas.microsoft.com/office/drawing/2010/main" val="0"/>
              </a:ext>
            </a:extLst>
          </a:blip>
          <a:srcRect t="4372" b="6830"/>
          <a:stretch/>
        </p:blipFill>
        <p:spPr bwMode="auto">
          <a:xfrm>
            <a:off x="3969697" y="1436043"/>
            <a:ext cx="2209800" cy="4588827"/>
          </a:xfrm>
          <a:prstGeom prst="rect">
            <a:avLst/>
          </a:prstGeom>
          <a:ln>
            <a:noFill/>
          </a:ln>
          <a:effectLst>
            <a:outerShdw blurRad="50800" dist="38100" dir="5400000" algn="t" rotWithShape="0">
              <a:prstClr val="black">
                <a:alpha val="40000"/>
              </a:prstClr>
            </a:outerShdw>
          </a:effectLst>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4449F402-4B7F-45CF-92D8-1E60349E7F62}"/>
              </a:ext>
            </a:extLst>
          </p:cNvPr>
          <p:cNvPicPr/>
          <p:nvPr/>
        </p:nvPicPr>
        <p:blipFill rotWithShape="1">
          <a:blip r:embed="rId5" cstate="print">
            <a:extLst>
              <a:ext uri="{28A0092B-C50C-407E-A947-70E740481C1C}">
                <a14:useLocalDpi xmlns:a14="http://schemas.microsoft.com/office/drawing/2010/main" val="0"/>
              </a:ext>
            </a:extLst>
          </a:blip>
          <a:srcRect t="3934"/>
          <a:stretch/>
        </p:blipFill>
        <p:spPr bwMode="auto">
          <a:xfrm>
            <a:off x="6090273" y="1436043"/>
            <a:ext cx="2209799" cy="4588826"/>
          </a:xfrm>
          <a:prstGeom prst="rect">
            <a:avLst/>
          </a:prstGeom>
          <a:ln>
            <a:noFill/>
          </a:ln>
          <a:effectLst>
            <a:outerShdw blurRad="50800" dist="38100" dir="5400000" algn="t" rotWithShape="0">
              <a:prstClr val="black">
                <a:alpha val="40000"/>
              </a:prstClr>
            </a:outerShdw>
          </a:effectLst>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7AE9A549-99CC-452C-A622-70587257EA34}"/>
              </a:ext>
            </a:extLst>
          </p:cNvPr>
          <p:cNvPicPr/>
          <p:nvPr/>
        </p:nvPicPr>
        <p:blipFill rotWithShape="1">
          <a:blip r:embed="rId6" cstate="print">
            <a:extLst>
              <a:ext uri="{28A0092B-C50C-407E-A947-70E740481C1C}">
                <a14:useLocalDpi xmlns:a14="http://schemas.microsoft.com/office/drawing/2010/main" val="0"/>
              </a:ext>
            </a:extLst>
          </a:blip>
          <a:srcRect t="4080"/>
          <a:stretch/>
        </p:blipFill>
        <p:spPr bwMode="auto">
          <a:xfrm>
            <a:off x="8263786" y="1436043"/>
            <a:ext cx="2041950" cy="4588825"/>
          </a:xfrm>
          <a:prstGeom prst="rect">
            <a:avLst/>
          </a:prstGeom>
          <a:ln>
            <a:noFill/>
          </a:ln>
          <a:effectLst>
            <a:outerShdw blurRad="50800" dist="38100" dir="5400000" algn="t" rotWithShape="0">
              <a:prstClr val="black">
                <a:alpha val="40000"/>
              </a:prstClr>
            </a:outerShdw>
          </a:effectLst>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FED155DC-2682-4E4D-AC7F-F003B8DB00D5}"/>
              </a:ext>
            </a:extLst>
          </p:cNvPr>
          <p:cNvPicPr/>
          <p:nvPr/>
        </p:nvPicPr>
        <p:blipFill rotWithShape="1">
          <a:blip r:embed="rId7" cstate="print">
            <a:extLst>
              <a:ext uri="{28A0092B-C50C-407E-A947-70E740481C1C}">
                <a14:useLocalDpi xmlns:a14="http://schemas.microsoft.com/office/drawing/2010/main" val="0"/>
              </a:ext>
            </a:extLst>
          </a:blip>
          <a:srcRect t="3352" b="6309"/>
          <a:stretch/>
        </p:blipFill>
        <p:spPr bwMode="auto">
          <a:xfrm>
            <a:off x="10305737" y="1436043"/>
            <a:ext cx="1886264" cy="4588825"/>
          </a:xfrm>
          <a:prstGeom prst="rect">
            <a:avLst/>
          </a:prstGeom>
          <a:ln>
            <a:noFill/>
          </a:ln>
          <a:effectLst>
            <a:outerShdw blurRad="50800" dist="38100" dir="5400000" algn="t"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390690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372BAA-DBB5-4D56-9531-F00FFC953D7A}"/>
              </a:ext>
            </a:extLst>
          </p:cNvPr>
          <p:cNvSpPr txBox="1"/>
          <p:nvPr/>
        </p:nvSpPr>
        <p:spPr>
          <a:xfrm>
            <a:off x="797913" y="543757"/>
            <a:ext cx="6944811" cy="584775"/>
          </a:xfrm>
          <a:prstGeom prst="rect">
            <a:avLst/>
          </a:prstGeom>
          <a:noFill/>
        </p:spPr>
        <p:txBody>
          <a:bodyPr wrap="square" rtlCol="0">
            <a:spAutoFit/>
          </a:bodyPr>
          <a:lstStyle/>
          <a:p>
            <a:r>
              <a:rPr lang="en-IN" sz="3200" b="1" dirty="0">
                <a:latin typeface="Intro Bold" panose="02000000000000000000" pitchFamily="50" charset="0"/>
              </a:rPr>
              <a:t>Working Steps after App Setup</a:t>
            </a:r>
          </a:p>
        </p:txBody>
      </p:sp>
      <p:sp>
        <p:nvSpPr>
          <p:cNvPr id="6" name="Rectangle 5">
            <a:extLst>
              <a:ext uri="{FF2B5EF4-FFF2-40B4-BE49-F238E27FC236}">
                <a16:creationId xmlns:a16="http://schemas.microsoft.com/office/drawing/2014/main" id="{4A8B4C65-8F3F-402D-99CB-05A08FF03DD7}"/>
              </a:ext>
            </a:extLst>
          </p:cNvPr>
          <p:cNvSpPr/>
          <p:nvPr/>
        </p:nvSpPr>
        <p:spPr>
          <a:xfrm>
            <a:off x="613458" y="1551008"/>
            <a:ext cx="3449255" cy="1689903"/>
          </a:xfrm>
          <a:prstGeom prst="rect">
            <a:avLst/>
          </a:prstGeom>
          <a:solidFill>
            <a:srgbClr val="1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Intro Book" panose="02000000000000000000" pitchFamily="50" charset="0"/>
              </a:rPr>
              <a:t>CODE/Program for appliances in Arduino IDE</a:t>
            </a:r>
          </a:p>
        </p:txBody>
      </p:sp>
      <p:cxnSp>
        <p:nvCxnSpPr>
          <p:cNvPr id="8" name="Straight Arrow Connector 7">
            <a:extLst>
              <a:ext uri="{FF2B5EF4-FFF2-40B4-BE49-F238E27FC236}">
                <a16:creationId xmlns:a16="http://schemas.microsoft.com/office/drawing/2014/main" id="{2BFDBC0A-2EA3-4C50-96BC-7FB34497976E}"/>
              </a:ext>
            </a:extLst>
          </p:cNvPr>
          <p:cNvCxnSpPr>
            <a:cxnSpLocks/>
            <a:stCxn id="6" idx="3"/>
            <a:endCxn id="13" idx="1"/>
          </p:cNvCxnSpPr>
          <p:nvPr/>
        </p:nvCxnSpPr>
        <p:spPr>
          <a:xfrm>
            <a:off x="4062713" y="2395960"/>
            <a:ext cx="41521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B433E46-409D-40B8-8711-DF35887BD15A}"/>
              </a:ext>
            </a:extLst>
          </p:cNvPr>
          <p:cNvSpPr/>
          <p:nvPr/>
        </p:nvSpPr>
        <p:spPr>
          <a:xfrm>
            <a:off x="4477928" y="1551008"/>
            <a:ext cx="3449255" cy="168990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Intro Book" panose="02000000000000000000" pitchFamily="50" charset="0"/>
              </a:rPr>
              <a:t>Paste Generated Hex File Path in ARDUNO UNO Program path</a:t>
            </a:r>
          </a:p>
        </p:txBody>
      </p:sp>
      <p:sp>
        <p:nvSpPr>
          <p:cNvPr id="17" name="Rectangle 16">
            <a:extLst>
              <a:ext uri="{FF2B5EF4-FFF2-40B4-BE49-F238E27FC236}">
                <a16:creationId xmlns:a16="http://schemas.microsoft.com/office/drawing/2014/main" id="{347DC898-3FBF-4704-B028-AB5D530C8065}"/>
              </a:ext>
            </a:extLst>
          </p:cNvPr>
          <p:cNvSpPr/>
          <p:nvPr/>
        </p:nvSpPr>
        <p:spPr>
          <a:xfrm>
            <a:off x="8289292" y="1551008"/>
            <a:ext cx="3449255" cy="16899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Intro Book" panose="02000000000000000000" pitchFamily="50" charset="0"/>
              </a:rPr>
              <a:t>Set up virtual Serial Port at COM2 to send/receive signal using COMPIM </a:t>
            </a:r>
          </a:p>
        </p:txBody>
      </p:sp>
      <p:cxnSp>
        <p:nvCxnSpPr>
          <p:cNvPr id="21" name="Straight Arrow Connector 20">
            <a:extLst>
              <a:ext uri="{FF2B5EF4-FFF2-40B4-BE49-F238E27FC236}">
                <a16:creationId xmlns:a16="http://schemas.microsoft.com/office/drawing/2014/main" id="{1CE92569-4171-4888-95DD-9E242491A93C}"/>
              </a:ext>
            </a:extLst>
          </p:cNvPr>
          <p:cNvCxnSpPr>
            <a:cxnSpLocks/>
            <a:stCxn id="13" idx="3"/>
            <a:endCxn id="17" idx="1"/>
          </p:cNvCxnSpPr>
          <p:nvPr/>
        </p:nvCxnSpPr>
        <p:spPr>
          <a:xfrm>
            <a:off x="7927183" y="2395960"/>
            <a:ext cx="36210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7DD6CE6-E225-45FF-8528-C3F51C9A9461}"/>
              </a:ext>
            </a:extLst>
          </p:cNvPr>
          <p:cNvCxnSpPr>
            <a:cxnSpLocks/>
            <a:stCxn id="17" idx="2"/>
            <a:endCxn id="31" idx="0"/>
          </p:cNvCxnSpPr>
          <p:nvPr/>
        </p:nvCxnSpPr>
        <p:spPr>
          <a:xfrm flipH="1">
            <a:off x="10013919" y="3240911"/>
            <a:ext cx="1" cy="47733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66B1634-7063-4300-A7E3-DC04D714817E}"/>
              </a:ext>
            </a:extLst>
          </p:cNvPr>
          <p:cNvSpPr/>
          <p:nvPr/>
        </p:nvSpPr>
        <p:spPr>
          <a:xfrm>
            <a:off x="8289291" y="3718242"/>
            <a:ext cx="3449255" cy="168990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Intro Book" panose="02000000000000000000" pitchFamily="50" charset="0"/>
              </a:rPr>
              <a:t>Blynk Library by default send/receive </a:t>
            </a:r>
          </a:p>
          <a:p>
            <a:pPr algn="ctr"/>
            <a:r>
              <a:rPr lang="en-IN" sz="2000" dirty="0">
                <a:latin typeface="Intro Book" panose="02000000000000000000" pitchFamily="50" charset="0"/>
              </a:rPr>
              <a:t>signal at Port 1</a:t>
            </a:r>
          </a:p>
        </p:txBody>
      </p:sp>
      <p:sp>
        <p:nvSpPr>
          <p:cNvPr id="37" name="Rectangle 36">
            <a:extLst>
              <a:ext uri="{FF2B5EF4-FFF2-40B4-BE49-F238E27FC236}">
                <a16:creationId xmlns:a16="http://schemas.microsoft.com/office/drawing/2014/main" id="{0472D083-BB62-4B48-95F7-278EDCEA6886}"/>
              </a:ext>
            </a:extLst>
          </p:cNvPr>
          <p:cNvSpPr/>
          <p:nvPr/>
        </p:nvSpPr>
        <p:spPr>
          <a:xfrm>
            <a:off x="4477927" y="3718241"/>
            <a:ext cx="3449255" cy="1689903"/>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Intro Book" panose="02000000000000000000" pitchFamily="50" charset="0"/>
              </a:rPr>
              <a:t>Pair COM2 </a:t>
            </a:r>
            <a:r>
              <a:rPr lang="en-IN" sz="2000" dirty="0">
                <a:latin typeface="Intro Book" panose="02000000000000000000" pitchFamily="50" charset="0"/>
                <a:sym typeface="Wingdings" panose="05000000000000000000" pitchFamily="2" charset="2"/>
              </a:rPr>
              <a:t> COM1 using VSPE</a:t>
            </a:r>
            <a:endParaRPr lang="en-IN" sz="2000" dirty="0">
              <a:latin typeface="Intro Book" panose="02000000000000000000" pitchFamily="50" charset="0"/>
            </a:endParaRPr>
          </a:p>
        </p:txBody>
      </p:sp>
      <p:cxnSp>
        <p:nvCxnSpPr>
          <p:cNvPr id="38" name="Straight Arrow Connector 37">
            <a:extLst>
              <a:ext uri="{FF2B5EF4-FFF2-40B4-BE49-F238E27FC236}">
                <a16:creationId xmlns:a16="http://schemas.microsoft.com/office/drawing/2014/main" id="{0C4FDF04-05FE-441A-BC0C-3F7E96F39449}"/>
              </a:ext>
            </a:extLst>
          </p:cNvPr>
          <p:cNvCxnSpPr>
            <a:cxnSpLocks/>
            <a:stCxn id="31" idx="1"/>
            <a:endCxn id="37" idx="3"/>
          </p:cNvCxnSpPr>
          <p:nvPr/>
        </p:nvCxnSpPr>
        <p:spPr>
          <a:xfrm flipH="1" flipV="1">
            <a:off x="7927182" y="4563193"/>
            <a:ext cx="362109"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8F2C9137-F5C7-4E52-8285-B3378BA68FA5}"/>
              </a:ext>
            </a:extLst>
          </p:cNvPr>
          <p:cNvSpPr/>
          <p:nvPr/>
        </p:nvSpPr>
        <p:spPr>
          <a:xfrm>
            <a:off x="613457" y="3718241"/>
            <a:ext cx="3449255" cy="1689903"/>
          </a:xfrm>
          <a:prstGeom prst="rect">
            <a:avLst/>
          </a:prstGeom>
          <a:solidFill>
            <a:srgbClr val="66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Intro Book" panose="02000000000000000000" pitchFamily="50" charset="0"/>
              </a:rPr>
              <a:t>Run Blynk-Ser Script to send and receive signal and operate using App</a:t>
            </a:r>
          </a:p>
        </p:txBody>
      </p:sp>
      <p:cxnSp>
        <p:nvCxnSpPr>
          <p:cNvPr id="51" name="Straight Arrow Connector 50">
            <a:extLst>
              <a:ext uri="{FF2B5EF4-FFF2-40B4-BE49-F238E27FC236}">
                <a16:creationId xmlns:a16="http://schemas.microsoft.com/office/drawing/2014/main" id="{90B9BA73-D559-4D4C-B9CF-1CFB15F396C2}"/>
              </a:ext>
            </a:extLst>
          </p:cNvPr>
          <p:cNvCxnSpPr>
            <a:cxnSpLocks/>
            <a:stCxn id="37" idx="1"/>
            <a:endCxn id="50" idx="3"/>
          </p:cNvCxnSpPr>
          <p:nvPr/>
        </p:nvCxnSpPr>
        <p:spPr>
          <a:xfrm flipH="1">
            <a:off x="4062712" y="4563193"/>
            <a:ext cx="41521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0907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AC6B62-D0D9-439A-B1C9-E9ACECAFBA35}"/>
              </a:ext>
            </a:extLst>
          </p:cNvPr>
          <p:cNvSpPr txBox="1"/>
          <p:nvPr/>
        </p:nvSpPr>
        <p:spPr>
          <a:xfrm>
            <a:off x="904240" y="759747"/>
            <a:ext cx="9113520" cy="584775"/>
          </a:xfrm>
          <a:prstGeom prst="rect">
            <a:avLst/>
          </a:prstGeom>
          <a:noFill/>
        </p:spPr>
        <p:txBody>
          <a:bodyPr wrap="square" rtlCol="0">
            <a:spAutoFit/>
          </a:bodyPr>
          <a:lstStyle/>
          <a:p>
            <a:r>
              <a:rPr lang="en-IN" sz="3200" dirty="0">
                <a:latin typeface="Intro Bold" panose="02000000000000000000" pitchFamily="50" charset="0"/>
              </a:rPr>
              <a:t>Arduino IDE Code – Arduino UNO Program </a:t>
            </a:r>
          </a:p>
        </p:txBody>
      </p:sp>
      <p:sp>
        <p:nvSpPr>
          <p:cNvPr id="5" name="Rectangle 4">
            <a:extLst>
              <a:ext uri="{FF2B5EF4-FFF2-40B4-BE49-F238E27FC236}">
                <a16:creationId xmlns:a16="http://schemas.microsoft.com/office/drawing/2014/main" id="{94E289B0-F2CA-4D11-8EE8-83C94A6DE779}"/>
              </a:ext>
            </a:extLst>
          </p:cNvPr>
          <p:cNvSpPr/>
          <p:nvPr/>
        </p:nvSpPr>
        <p:spPr>
          <a:xfrm>
            <a:off x="8382000" y="1817801"/>
            <a:ext cx="3007360" cy="17373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000" dirty="0">
                <a:latin typeface="Intro Book" panose="02000000000000000000" pitchFamily="50" charset="0"/>
              </a:rPr>
              <a:t>Include Library </a:t>
            </a:r>
            <a:r>
              <a:rPr lang="en-US" sz="1800" dirty="0" err="1">
                <a:effectLst/>
                <a:latin typeface="Intro Light Italic" panose="02000000000000000000" pitchFamily="50" charset="0"/>
                <a:ea typeface="Times New Roman" panose="02020603050405020304" pitchFamily="18" charset="0"/>
                <a:cs typeface="Times New Roman" panose="02020603050405020304" pitchFamily="18" charset="0"/>
              </a:rPr>
              <a:t>BlynkSimpleStream.h</a:t>
            </a:r>
            <a:r>
              <a:rPr lang="en-US" sz="1800" dirty="0">
                <a:effectLst/>
                <a:latin typeface="Intro Light Italic" panose="02000000000000000000" pitchFamily="50" charset="0"/>
                <a:ea typeface="Times New Roman" panose="02020603050405020304" pitchFamily="18" charset="0"/>
                <a:cs typeface="Times New Roman" panose="02020603050405020304" pitchFamily="18" charset="0"/>
              </a:rPr>
              <a:t> </a:t>
            </a:r>
          </a:p>
          <a:p>
            <a:pPr algn="ctr"/>
            <a:r>
              <a:rPr lang="en-US" sz="1800" dirty="0">
                <a:effectLst/>
                <a:latin typeface="Intro Book" panose="02000000000000000000" pitchFamily="50" charset="0"/>
                <a:ea typeface="Times New Roman" panose="02020603050405020304" pitchFamily="18" charset="0"/>
                <a:cs typeface="Times New Roman" panose="02020603050405020304" pitchFamily="18" charset="0"/>
              </a:rPr>
              <a:t>And also authentication code in program</a:t>
            </a:r>
            <a:endParaRPr lang="en-IN" sz="2000" dirty="0">
              <a:latin typeface="Intro Book" panose="02000000000000000000" pitchFamily="50" charset="0"/>
            </a:endParaRPr>
          </a:p>
        </p:txBody>
      </p:sp>
      <p:sp>
        <p:nvSpPr>
          <p:cNvPr id="6" name="Rectangle 5">
            <a:extLst>
              <a:ext uri="{FF2B5EF4-FFF2-40B4-BE49-F238E27FC236}">
                <a16:creationId xmlns:a16="http://schemas.microsoft.com/office/drawing/2014/main" id="{87169AE2-34BA-4279-88AE-D065CDAC29C2}"/>
              </a:ext>
            </a:extLst>
          </p:cNvPr>
          <p:cNvSpPr/>
          <p:nvPr/>
        </p:nvSpPr>
        <p:spPr>
          <a:xfrm>
            <a:off x="4592320" y="1817801"/>
            <a:ext cx="3261360" cy="17373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latin typeface="Intro Book" panose="02000000000000000000" pitchFamily="50" charset="0"/>
              </a:rPr>
              <a:t>Copy authentication/Token code sent by Blynk on email.</a:t>
            </a:r>
          </a:p>
        </p:txBody>
      </p:sp>
      <p:sp>
        <p:nvSpPr>
          <p:cNvPr id="7" name="Rectangle 6">
            <a:extLst>
              <a:ext uri="{FF2B5EF4-FFF2-40B4-BE49-F238E27FC236}">
                <a16:creationId xmlns:a16="http://schemas.microsoft.com/office/drawing/2014/main" id="{7587B155-8D70-467F-BBC4-945035E1E9BD}"/>
              </a:ext>
            </a:extLst>
          </p:cNvPr>
          <p:cNvSpPr/>
          <p:nvPr/>
        </p:nvSpPr>
        <p:spPr>
          <a:xfrm>
            <a:off x="8382000" y="4150360"/>
            <a:ext cx="3007360" cy="17373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latin typeface="Intro Book" panose="02000000000000000000" pitchFamily="50" charset="0"/>
              </a:rPr>
              <a:t>Write Program and Compile</a:t>
            </a:r>
          </a:p>
        </p:txBody>
      </p:sp>
      <p:sp>
        <p:nvSpPr>
          <p:cNvPr id="8" name="Rectangle 7">
            <a:extLst>
              <a:ext uri="{FF2B5EF4-FFF2-40B4-BE49-F238E27FC236}">
                <a16:creationId xmlns:a16="http://schemas.microsoft.com/office/drawing/2014/main" id="{34BA9671-310B-4CBA-A6DC-6FCC5EE51354}"/>
              </a:ext>
            </a:extLst>
          </p:cNvPr>
          <p:cNvSpPr/>
          <p:nvPr/>
        </p:nvSpPr>
        <p:spPr>
          <a:xfrm>
            <a:off x="716280" y="1817801"/>
            <a:ext cx="3347720" cy="17373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600" dirty="0">
                <a:latin typeface="Intro Book" panose="02000000000000000000" pitchFamily="50" charset="0"/>
              </a:rPr>
              <a:t>Install Library Blynk IoT, Select Board, Enable Compilation, Paste URL to use Third party hardware</a:t>
            </a:r>
          </a:p>
        </p:txBody>
      </p:sp>
      <p:sp>
        <p:nvSpPr>
          <p:cNvPr id="9" name="Rectangle 8">
            <a:extLst>
              <a:ext uri="{FF2B5EF4-FFF2-40B4-BE49-F238E27FC236}">
                <a16:creationId xmlns:a16="http://schemas.microsoft.com/office/drawing/2014/main" id="{340FD4B1-8240-49A6-887A-D4C674DBE458}"/>
              </a:ext>
            </a:extLst>
          </p:cNvPr>
          <p:cNvSpPr/>
          <p:nvPr/>
        </p:nvSpPr>
        <p:spPr>
          <a:xfrm>
            <a:off x="4592320" y="4150360"/>
            <a:ext cx="3261360" cy="17373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latin typeface="Intro Book" panose="02000000000000000000" pitchFamily="50" charset="0"/>
              </a:rPr>
              <a:t>Copy Generate HEX file path</a:t>
            </a:r>
          </a:p>
        </p:txBody>
      </p:sp>
      <p:sp>
        <p:nvSpPr>
          <p:cNvPr id="10" name="Rectangle 9">
            <a:extLst>
              <a:ext uri="{FF2B5EF4-FFF2-40B4-BE49-F238E27FC236}">
                <a16:creationId xmlns:a16="http://schemas.microsoft.com/office/drawing/2014/main" id="{EA7D8760-2A08-448D-9060-28608DEE8FE2}"/>
              </a:ext>
            </a:extLst>
          </p:cNvPr>
          <p:cNvSpPr/>
          <p:nvPr/>
        </p:nvSpPr>
        <p:spPr>
          <a:xfrm>
            <a:off x="716280" y="4150360"/>
            <a:ext cx="3347720" cy="17373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latin typeface="Intro Book" panose="02000000000000000000" pitchFamily="50" charset="0"/>
              </a:rPr>
              <a:t>Paste this path in Arduino UNO R3 program path in Proteus 8</a:t>
            </a:r>
          </a:p>
        </p:txBody>
      </p:sp>
      <p:cxnSp>
        <p:nvCxnSpPr>
          <p:cNvPr id="11" name="Straight Arrow Connector 10">
            <a:extLst>
              <a:ext uri="{FF2B5EF4-FFF2-40B4-BE49-F238E27FC236}">
                <a16:creationId xmlns:a16="http://schemas.microsoft.com/office/drawing/2014/main" id="{47EB172C-4917-4CB9-9FC1-F51B905D90AB}"/>
              </a:ext>
            </a:extLst>
          </p:cNvPr>
          <p:cNvCxnSpPr>
            <a:cxnSpLocks/>
            <a:stCxn id="8" idx="3"/>
            <a:endCxn id="6" idx="1"/>
          </p:cNvCxnSpPr>
          <p:nvPr/>
        </p:nvCxnSpPr>
        <p:spPr>
          <a:xfrm>
            <a:off x="4064000" y="2686481"/>
            <a:ext cx="52832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28C91F4-FD16-469D-87BD-E605279D888E}"/>
              </a:ext>
            </a:extLst>
          </p:cNvPr>
          <p:cNvCxnSpPr>
            <a:cxnSpLocks/>
            <a:stCxn id="6" idx="3"/>
            <a:endCxn id="5" idx="1"/>
          </p:cNvCxnSpPr>
          <p:nvPr/>
        </p:nvCxnSpPr>
        <p:spPr>
          <a:xfrm>
            <a:off x="7853680" y="2686481"/>
            <a:ext cx="52832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5EC5E48-EB0C-4E85-9FB8-B421EA520FE3}"/>
              </a:ext>
            </a:extLst>
          </p:cNvPr>
          <p:cNvCxnSpPr>
            <a:cxnSpLocks/>
            <a:stCxn id="5" idx="2"/>
            <a:endCxn id="7" idx="0"/>
          </p:cNvCxnSpPr>
          <p:nvPr/>
        </p:nvCxnSpPr>
        <p:spPr>
          <a:xfrm>
            <a:off x="9885680" y="3555161"/>
            <a:ext cx="0" cy="59519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87C5E89-3FE8-49F4-8670-C98C92528D73}"/>
              </a:ext>
            </a:extLst>
          </p:cNvPr>
          <p:cNvCxnSpPr>
            <a:cxnSpLocks/>
            <a:stCxn id="7" idx="1"/>
            <a:endCxn id="9" idx="3"/>
          </p:cNvCxnSpPr>
          <p:nvPr/>
        </p:nvCxnSpPr>
        <p:spPr>
          <a:xfrm flipH="1">
            <a:off x="7853680" y="5019040"/>
            <a:ext cx="52832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FA95F91-D8A3-4795-938A-17B41D5E1869}"/>
              </a:ext>
            </a:extLst>
          </p:cNvPr>
          <p:cNvCxnSpPr>
            <a:cxnSpLocks/>
            <a:stCxn id="9" idx="1"/>
            <a:endCxn id="10" idx="3"/>
          </p:cNvCxnSpPr>
          <p:nvPr/>
        </p:nvCxnSpPr>
        <p:spPr>
          <a:xfrm flipH="1">
            <a:off x="4064000" y="5019040"/>
            <a:ext cx="52832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1498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E2A430-1202-43FE-A4AE-5FAEC8A0E80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73430" y="564832"/>
            <a:ext cx="5219700" cy="2294255"/>
          </a:xfrm>
          <a:prstGeom prst="rect">
            <a:avLst/>
          </a:prstGeom>
          <a:effectLst>
            <a:outerShdw blurRad="50800" dist="38100" dir="5400000" algn="t" rotWithShape="0">
              <a:prstClr val="black">
                <a:alpha val="40000"/>
              </a:prstClr>
            </a:outerShdw>
          </a:effectLst>
        </p:spPr>
      </p:pic>
      <p:pic>
        <p:nvPicPr>
          <p:cNvPr id="5" name="Picture 4">
            <a:extLst>
              <a:ext uri="{FF2B5EF4-FFF2-40B4-BE49-F238E27FC236}">
                <a16:creationId xmlns:a16="http://schemas.microsoft.com/office/drawing/2014/main" id="{188FF2D4-4657-4321-92F9-095C777E134E}"/>
              </a:ext>
            </a:extLst>
          </p:cNvPr>
          <p:cNvPicPr/>
          <p:nvPr/>
        </p:nvPicPr>
        <p:blipFill>
          <a:blip r:embed="rId3"/>
          <a:stretch>
            <a:fillRect/>
          </a:stretch>
        </p:blipFill>
        <p:spPr>
          <a:xfrm>
            <a:off x="6354129" y="380365"/>
            <a:ext cx="5509895" cy="2927350"/>
          </a:xfrm>
          <a:prstGeom prst="rect">
            <a:avLst/>
          </a:prstGeom>
          <a:effectLst>
            <a:outerShdw blurRad="50800" dist="38100" dir="5400000" algn="t" rotWithShape="0">
              <a:prstClr val="black">
                <a:alpha val="40000"/>
              </a:prstClr>
            </a:outerShdw>
          </a:effectLst>
        </p:spPr>
      </p:pic>
      <p:pic>
        <p:nvPicPr>
          <p:cNvPr id="6" name="Picture 5">
            <a:extLst>
              <a:ext uri="{FF2B5EF4-FFF2-40B4-BE49-F238E27FC236}">
                <a16:creationId xmlns:a16="http://schemas.microsoft.com/office/drawing/2014/main" id="{50C80443-2B8F-4B1C-AF4E-67618FE99260}"/>
              </a:ext>
            </a:extLst>
          </p:cNvPr>
          <p:cNvPicPr/>
          <p:nvPr/>
        </p:nvPicPr>
        <p:blipFill>
          <a:blip r:embed="rId4"/>
          <a:stretch>
            <a:fillRect/>
          </a:stretch>
        </p:blipFill>
        <p:spPr>
          <a:xfrm>
            <a:off x="6198870" y="3621723"/>
            <a:ext cx="5219700" cy="2773045"/>
          </a:xfrm>
          <a:prstGeom prst="rect">
            <a:avLst/>
          </a:prstGeom>
        </p:spPr>
      </p:pic>
      <p:pic>
        <p:nvPicPr>
          <p:cNvPr id="7" name="Picture 6">
            <a:extLst>
              <a:ext uri="{FF2B5EF4-FFF2-40B4-BE49-F238E27FC236}">
                <a16:creationId xmlns:a16="http://schemas.microsoft.com/office/drawing/2014/main" id="{E1E3CF4A-621D-4644-B59B-7D62BA00BCFB}"/>
              </a:ext>
            </a:extLst>
          </p:cNvPr>
          <p:cNvPicPr/>
          <p:nvPr/>
        </p:nvPicPr>
        <p:blipFill>
          <a:blip r:embed="rId5"/>
          <a:stretch>
            <a:fillRect/>
          </a:stretch>
        </p:blipFill>
        <p:spPr>
          <a:xfrm>
            <a:off x="1391602" y="2404111"/>
            <a:ext cx="3983355" cy="4102100"/>
          </a:xfrm>
          <a:prstGeom prst="rect">
            <a:avLst/>
          </a:prstGeom>
          <a:effectLst>
            <a:outerShdw blurRad="50800" dist="38100" dir="5400000" algn="t" rotWithShape="0">
              <a:prstClr val="black">
                <a:alpha val="40000"/>
              </a:prstClr>
            </a:outerShdw>
          </a:effectLst>
        </p:spPr>
      </p:pic>
      <p:sp>
        <p:nvSpPr>
          <p:cNvPr id="8" name="Rectangle 7">
            <a:extLst>
              <a:ext uri="{FF2B5EF4-FFF2-40B4-BE49-F238E27FC236}">
                <a16:creationId xmlns:a16="http://schemas.microsoft.com/office/drawing/2014/main" id="{614F6937-1855-4722-B2AC-BFF4C1198A10}"/>
              </a:ext>
            </a:extLst>
          </p:cNvPr>
          <p:cNvSpPr/>
          <p:nvPr/>
        </p:nvSpPr>
        <p:spPr>
          <a:xfrm>
            <a:off x="8389620" y="2632710"/>
            <a:ext cx="2948940" cy="1790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C929944F-EE99-4318-B9EE-0ECA75156C51}"/>
              </a:ext>
            </a:extLst>
          </p:cNvPr>
          <p:cNvSpPr/>
          <p:nvPr/>
        </p:nvSpPr>
        <p:spPr>
          <a:xfrm>
            <a:off x="1391602" y="3307715"/>
            <a:ext cx="3292158" cy="1924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48393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DDDD4B-70FA-4522-A089-4A1165E802D3}"/>
              </a:ext>
            </a:extLst>
          </p:cNvPr>
          <p:cNvSpPr txBox="1"/>
          <p:nvPr/>
        </p:nvSpPr>
        <p:spPr>
          <a:xfrm>
            <a:off x="640080" y="522981"/>
            <a:ext cx="5791200" cy="954107"/>
          </a:xfrm>
          <a:prstGeom prst="rect">
            <a:avLst/>
          </a:prstGeom>
          <a:noFill/>
        </p:spPr>
        <p:txBody>
          <a:bodyPr wrap="square" rtlCol="0">
            <a:spAutoFit/>
          </a:bodyPr>
          <a:lstStyle/>
          <a:p>
            <a:r>
              <a:rPr lang="en-IN" sz="2800" dirty="0">
                <a:latin typeface="Intro Bold" panose="02000000000000000000" pitchFamily="50" charset="0"/>
              </a:rPr>
              <a:t>Set up Virtual Serial Port using COMPIM in Proteus</a:t>
            </a:r>
          </a:p>
        </p:txBody>
      </p:sp>
      <p:grpSp>
        <p:nvGrpSpPr>
          <p:cNvPr id="6" name="Group 5">
            <a:extLst>
              <a:ext uri="{FF2B5EF4-FFF2-40B4-BE49-F238E27FC236}">
                <a16:creationId xmlns:a16="http://schemas.microsoft.com/office/drawing/2014/main" id="{5532B704-6861-441E-826E-7FB11C20F06D}"/>
              </a:ext>
            </a:extLst>
          </p:cNvPr>
          <p:cNvGrpSpPr/>
          <p:nvPr/>
        </p:nvGrpSpPr>
        <p:grpSpPr>
          <a:xfrm>
            <a:off x="6012180" y="1270000"/>
            <a:ext cx="5824220" cy="5293359"/>
            <a:chOff x="41108" y="0"/>
            <a:chExt cx="2960370" cy="2618105"/>
          </a:xfrm>
        </p:grpSpPr>
        <p:pic>
          <p:nvPicPr>
            <p:cNvPr id="7" name="Picture 6">
              <a:extLst>
                <a:ext uri="{FF2B5EF4-FFF2-40B4-BE49-F238E27FC236}">
                  <a16:creationId xmlns:a16="http://schemas.microsoft.com/office/drawing/2014/main" id="{BEC12E36-7576-40B5-BC57-6DBDF472F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8" y="0"/>
              <a:ext cx="2960370" cy="2618105"/>
            </a:xfrm>
            <a:prstGeom prst="rect">
              <a:avLst/>
            </a:prstGeom>
            <a:effectLst>
              <a:outerShdw blurRad="50800" dist="38100" dir="5400000" algn="t" rotWithShape="0">
                <a:prstClr val="black">
                  <a:alpha val="40000"/>
                </a:prstClr>
              </a:outerShdw>
            </a:effectLst>
          </p:spPr>
        </p:pic>
        <p:sp>
          <p:nvSpPr>
            <p:cNvPr id="8" name="Rectangle 7">
              <a:extLst>
                <a:ext uri="{FF2B5EF4-FFF2-40B4-BE49-F238E27FC236}">
                  <a16:creationId xmlns:a16="http://schemas.microsoft.com/office/drawing/2014/main" id="{97AF25C3-5724-4E02-A586-BABDB6BB5D33}"/>
                </a:ext>
              </a:extLst>
            </p:cNvPr>
            <p:cNvSpPr/>
            <p:nvPr/>
          </p:nvSpPr>
          <p:spPr>
            <a:xfrm>
              <a:off x="75198" y="702845"/>
              <a:ext cx="2371047" cy="2381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9" name="Rectangle 8">
              <a:extLst>
                <a:ext uri="{FF2B5EF4-FFF2-40B4-BE49-F238E27FC236}">
                  <a16:creationId xmlns:a16="http://schemas.microsoft.com/office/drawing/2014/main" id="{F7260E48-C00B-4F69-8F8C-A1529F69CEF4}"/>
                </a:ext>
              </a:extLst>
            </p:cNvPr>
            <p:cNvSpPr/>
            <p:nvPr/>
          </p:nvSpPr>
          <p:spPr>
            <a:xfrm>
              <a:off x="53140" y="1148012"/>
              <a:ext cx="2427545" cy="128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grpSp>
      <p:sp>
        <p:nvSpPr>
          <p:cNvPr id="10" name="TextBox 9">
            <a:extLst>
              <a:ext uri="{FF2B5EF4-FFF2-40B4-BE49-F238E27FC236}">
                <a16:creationId xmlns:a16="http://schemas.microsoft.com/office/drawing/2014/main" id="{2087372C-FCE2-407F-A201-1CBD0FA7C700}"/>
              </a:ext>
            </a:extLst>
          </p:cNvPr>
          <p:cNvSpPr txBox="1"/>
          <p:nvPr/>
        </p:nvSpPr>
        <p:spPr>
          <a:xfrm>
            <a:off x="984250" y="2664657"/>
            <a:ext cx="4856480" cy="1938992"/>
          </a:xfrm>
          <a:prstGeom prst="rect">
            <a:avLst/>
          </a:prstGeom>
          <a:noFill/>
        </p:spPr>
        <p:txBody>
          <a:bodyPr wrap="square" rtlCol="0">
            <a:spAutoFit/>
          </a:bodyPr>
          <a:lstStyle/>
          <a:p>
            <a:r>
              <a:rPr lang="en-IN" sz="2400" dirty="0">
                <a:latin typeface="Intro Book" panose="02000000000000000000" pitchFamily="50" charset="0"/>
              </a:rPr>
              <a:t>In Proteus, double clicking COMPIM we open a Edit Component window where we can select physical port and baud rate. </a:t>
            </a:r>
          </a:p>
        </p:txBody>
      </p:sp>
    </p:spTree>
    <p:extLst>
      <p:ext uri="{BB962C8B-B14F-4D97-AF65-F5344CB8AC3E}">
        <p14:creationId xmlns:p14="http://schemas.microsoft.com/office/powerpoint/2010/main" val="3852570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CB286A-112D-4E7C-BEB3-34E3394240AC}"/>
              </a:ext>
            </a:extLst>
          </p:cNvPr>
          <p:cNvSpPr txBox="1"/>
          <p:nvPr/>
        </p:nvSpPr>
        <p:spPr>
          <a:xfrm>
            <a:off x="640080" y="522981"/>
            <a:ext cx="5791200" cy="584775"/>
          </a:xfrm>
          <a:prstGeom prst="rect">
            <a:avLst/>
          </a:prstGeom>
          <a:noFill/>
        </p:spPr>
        <p:txBody>
          <a:bodyPr wrap="square" rtlCol="0">
            <a:spAutoFit/>
          </a:bodyPr>
          <a:lstStyle/>
          <a:p>
            <a:r>
              <a:rPr lang="en-IN" sz="3200" dirty="0">
                <a:latin typeface="Intro Bold" panose="02000000000000000000" pitchFamily="50" charset="0"/>
              </a:rPr>
              <a:t>VSPE Set Up - 1</a:t>
            </a:r>
          </a:p>
        </p:txBody>
      </p:sp>
      <p:sp>
        <p:nvSpPr>
          <p:cNvPr id="5" name="Rectangle 4">
            <a:extLst>
              <a:ext uri="{FF2B5EF4-FFF2-40B4-BE49-F238E27FC236}">
                <a16:creationId xmlns:a16="http://schemas.microsoft.com/office/drawing/2014/main" id="{6AEFDA8C-8504-44FC-B947-807F49B4E2A0}"/>
              </a:ext>
            </a:extLst>
          </p:cNvPr>
          <p:cNvSpPr/>
          <p:nvPr/>
        </p:nvSpPr>
        <p:spPr>
          <a:xfrm>
            <a:off x="1253171" y="1765875"/>
            <a:ext cx="3454400" cy="1297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400" dirty="0">
                <a:latin typeface="Intro Book" panose="02000000000000000000" pitchFamily="50" charset="0"/>
              </a:rPr>
              <a:t>Open Application </a:t>
            </a:r>
          </a:p>
        </p:txBody>
      </p:sp>
      <p:sp>
        <p:nvSpPr>
          <p:cNvPr id="6" name="Rectangle 5">
            <a:extLst>
              <a:ext uri="{FF2B5EF4-FFF2-40B4-BE49-F238E27FC236}">
                <a16:creationId xmlns:a16="http://schemas.microsoft.com/office/drawing/2014/main" id="{48F253A0-BCA3-4BA4-996C-09B6A653EF4C}"/>
              </a:ext>
            </a:extLst>
          </p:cNvPr>
          <p:cNvSpPr/>
          <p:nvPr/>
        </p:nvSpPr>
        <p:spPr>
          <a:xfrm>
            <a:off x="6431280" y="1306135"/>
            <a:ext cx="3982720" cy="17576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400" dirty="0">
                <a:latin typeface="Intro Book" panose="02000000000000000000" pitchFamily="50" charset="0"/>
              </a:rPr>
              <a:t>Create New Device and Select Pair from Drop down Menu</a:t>
            </a:r>
          </a:p>
        </p:txBody>
      </p:sp>
      <p:pic>
        <p:nvPicPr>
          <p:cNvPr id="7" name="Picture 6">
            <a:extLst>
              <a:ext uri="{FF2B5EF4-FFF2-40B4-BE49-F238E27FC236}">
                <a16:creationId xmlns:a16="http://schemas.microsoft.com/office/drawing/2014/main" id="{2E1695C3-60E7-4B72-9CCE-41ED4B7B0487}"/>
              </a:ext>
            </a:extLst>
          </p:cNvPr>
          <p:cNvPicPr/>
          <p:nvPr/>
        </p:nvPicPr>
        <p:blipFill>
          <a:blip r:embed="rId2">
            <a:extLst>
              <a:ext uri="{28A0092B-C50C-407E-A947-70E740481C1C}">
                <a14:useLocalDpi xmlns:a14="http://schemas.microsoft.com/office/drawing/2010/main" val="0"/>
              </a:ext>
            </a:extLst>
          </a:blip>
          <a:stretch>
            <a:fillRect/>
          </a:stretch>
        </p:blipFill>
        <p:spPr>
          <a:xfrm>
            <a:off x="829943" y="2905701"/>
            <a:ext cx="4483735" cy="3324860"/>
          </a:xfrm>
          <a:prstGeom prst="rect">
            <a:avLst/>
          </a:prstGeom>
          <a:effectLst>
            <a:outerShdw blurRad="50800" dist="38100" dir="5400000" algn="t" rotWithShape="0">
              <a:prstClr val="black">
                <a:alpha val="40000"/>
              </a:prstClr>
            </a:outerShdw>
          </a:effectLst>
        </p:spPr>
      </p:pic>
      <p:pic>
        <p:nvPicPr>
          <p:cNvPr id="8" name="Picture 7">
            <a:extLst>
              <a:ext uri="{FF2B5EF4-FFF2-40B4-BE49-F238E27FC236}">
                <a16:creationId xmlns:a16="http://schemas.microsoft.com/office/drawing/2014/main" id="{AB7AF63F-CB88-4165-B85E-358697C9FA3D}"/>
              </a:ext>
            </a:extLst>
          </p:cNvPr>
          <p:cNvPicPr/>
          <p:nvPr/>
        </p:nvPicPr>
        <p:blipFill>
          <a:blip r:embed="rId3">
            <a:extLst>
              <a:ext uri="{28A0092B-C50C-407E-A947-70E740481C1C}">
                <a14:useLocalDpi xmlns:a14="http://schemas.microsoft.com/office/drawing/2010/main" val="0"/>
              </a:ext>
            </a:extLst>
          </a:blip>
          <a:stretch>
            <a:fillRect/>
          </a:stretch>
        </p:blipFill>
        <p:spPr>
          <a:xfrm>
            <a:off x="6096000" y="2801244"/>
            <a:ext cx="4653280" cy="353377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07708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DB3748-4A05-42FD-A2D5-A65B38D2CA12}"/>
              </a:ext>
            </a:extLst>
          </p:cNvPr>
          <p:cNvSpPr/>
          <p:nvPr/>
        </p:nvSpPr>
        <p:spPr>
          <a:xfrm>
            <a:off x="1515110" y="1188720"/>
            <a:ext cx="3454400" cy="17576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000" dirty="0">
                <a:latin typeface="Intro Book" panose="02000000000000000000" pitchFamily="50" charset="0"/>
              </a:rPr>
              <a:t>Connecting COM2 to COM1 </a:t>
            </a:r>
          </a:p>
        </p:txBody>
      </p:sp>
      <p:sp>
        <p:nvSpPr>
          <p:cNvPr id="7" name="Rectangle 6">
            <a:extLst>
              <a:ext uri="{FF2B5EF4-FFF2-40B4-BE49-F238E27FC236}">
                <a16:creationId xmlns:a16="http://schemas.microsoft.com/office/drawing/2014/main" id="{F02AE785-3E18-4C3C-96CA-F9C943FF8406}"/>
              </a:ext>
            </a:extLst>
          </p:cNvPr>
          <p:cNvSpPr/>
          <p:nvPr/>
        </p:nvSpPr>
        <p:spPr>
          <a:xfrm>
            <a:off x="6659880" y="856166"/>
            <a:ext cx="4053840" cy="17576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000" dirty="0">
                <a:latin typeface="Intro Book" panose="02000000000000000000" pitchFamily="50" charset="0"/>
              </a:rPr>
              <a:t>Successfully configured. Two ports now communicate with each other.</a:t>
            </a:r>
          </a:p>
        </p:txBody>
      </p:sp>
      <p:pic>
        <p:nvPicPr>
          <p:cNvPr id="4" name="Picture 3">
            <a:extLst>
              <a:ext uri="{FF2B5EF4-FFF2-40B4-BE49-F238E27FC236}">
                <a16:creationId xmlns:a16="http://schemas.microsoft.com/office/drawing/2014/main" id="{2367118F-7E80-4148-93CF-6A9E472240CC}"/>
              </a:ext>
            </a:extLst>
          </p:cNvPr>
          <p:cNvPicPr/>
          <p:nvPr/>
        </p:nvPicPr>
        <p:blipFill>
          <a:blip r:embed="rId2">
            <a:extLst>
              <a:ext uri="{28A0092B-C50C-407E-A947-70E740481C1C}">
                <a14:useLocalDpi xmlns:a14="http://schemas.microsoft.com/office/drawing/2010/main" val="0"/>
              </a:ext>
            </a:extLst>
          </a:blip>
          <a:stretch>
            <a:fillRect/>
          </a:stretch>
        </p:blipFill>
        <p:spPr>
          <a:xfrm>
            <a:off x="1097280" y="2509520"/>
            <a:ext cx="4290060" cy="4009072"/>
          </a:xfrm>
          <a:prstGeom prst="rect">
            <a:avLst/>
          </a:prstGeom>
          <a:effectLst>
            <a:outerShdw blurRad="50800" dist="38100" dir="5400000" algn="t" rotWithShape="0">
              <a:prstClr val="black">
                <a:alpha val="40000"/>
              </a:prstClr>
            </a:outerShdw>
          </a:effectLst>
        </p:spPr>
      </p:pic>
      <p:pic>
        <p:nvPicPr>
          <p:cNvPr id="6" name="Picture 5">
            <a:extLst>
              <a:ext uri="{FF2B5EF4-FFF2-40B4-BE49-F238E27FC236}">
                <a16:creationId xmlns:a16="http://schemas.microsoft.com/office/drawing/2014/main" id="{164110AC-8CA3-4DD9-B016-3839401AC81F}"/>
              </a:ext>
            </a:extLst>
          </p:cNvPr>
          <p:cNvPicPr/>
          <p:nvPr/>
        </p:nvPicPr>
        <p:blipFill>
          <a:blip r:embed="rId3">
            <a:extLst>
              <a:ext uri="{28A0092B-C50C-407E-A947-70E740481C1C}">
                <a14:useLocalDpi xmlns:a14="http://schemas.microsoft.com/office/drawing/2010/main" val="0"/>
              </a:ext>
            </a:extLst>
          </a:blip>
          <a:stretch>
            <a:fillRect/>
          </a:stretch>
        </p:blipFill>
        <p:spPr>
          <a:xfrm>
            <a:off x="6014720" y="2499360"/>
            <a:ext cx="5344160" cy="4009072"/>
          </a:xfrm>
          <a:prstGeom prst="rect">
            <a:avLst/>
          </a:prstGeom>
          <a:effectLst>
            <a:outerShdw blurRad="50800" dist="38100" dir="5400000" algn="t" rotWithShape="0">
              <a:prstClr val="black">
                <a:alpha val="40000"/>
              </a:prstClr>
            </a:outerShdw>
          </a:effectLst>
        </p:spPr>
      </p:pic>
      <p:sp>
        <p:nvSpPr>
          <p:cNvPr id="8" name="TextBox 7">
            <a:extLst>
              <a:ext uri="{FF2B5EF4-FFF2-40B4-BE49-F238E27FC236}">
                <a16:creationId xmlns:a16="http://schemas.microsoft.com/office/drawing/2014/main" id="{940A1459-A4B7-4F7F-8A35-474689B4217D}"/>
              </a:ext>
            </a:extLst>
          </p:cNvPr>
          <p:cNvSpPr txBox="1"/>
          <p:nvPr/>
        </p:nvSpPr>
        <p:spPr>
          <a:xfrm>
            <a:off x="640080" y="522981"/>
            <a:ext cx="5791200" cy="584775"/>
          </a:xfrm>
          <a:prstGeom prst="rect">
            <a:avLst/>
          </a:prstGeom>
          <a:noFill/>
        </p:spPr>
        <p:txBody>
          <a:bodyPr wrap="square" rtlCol="0">
            <a:spAutoFit/>
          </a:bodyPr>
          <a:lstStyle/>
          <a:p>
            <a:r>
              <a:rPr lang="en-IN" sz="3200" dirty="0">
                <a:latin typeface="Intro Bold" panose="02000000000000000000" pitchFamily="50" charset="0"/>
              </a:rPr>
              <a:t>VSPE Set Up - 2</a:t>
            </a:r>
          </a:p>
        </p:txBody>
      </p:sp>
    </p:spTree>
    <p:extLst>
      <p:ext uri="{BB962C8B-B14F-4D97-AF65-F5344CB8AC3E}">
        <p14:creationId xmlns:p14="http://schemas.microsoft.com/office/powerpoint/2010/main" val="3642100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0D8A55-8C0B-413C-9C3F-E1DFC91752F7}"/>
              </a:ext>
            </a:extLst>
          </p:cNvPr>
          <p:cNvSpPr/>
          <p:nvPr/>
        </p:nvSpPr>
        <p:spPr>
          <a:xfrm>
            <a:off x="6821597" y="0"/>
            <a:ext cx="5370403" cy="68580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D902906E-A8DA-4210-A048-7E0B0103CBA6}"/>
              </a:ext>
            </a:extLst>
          </p:cNvPr>
          <p:cNvSpPr txBox="1"/>
          <p:nvPr/>
        </p:nvSpPr>
        <p:spPr>
          <a:xfrm>
            <a:off x="1003974" y="2360736"/>
            <a:ext cx="4478191" cy="2677656"/>
          </a:xfrm>
          <a:prstGeom prst="rect">
            <a:avLst/>
          </a:prstGeom>
          <a:noFill/>
        </p:spPr>
        <p:txBody>
          <a:bodyPr wrap="square" rtlCol="0">
            <a:spAutoFit/>
          </a:bodyPr>
          <a:lstStyle/>
          <a:p>
            <a:pPr marR="0" lvl="0">
              <a:spcBef>
                <a:spcPts val="0"/>
              </a:spcBef>
              <a:spcAft>
                <a:spcPts val="0"/>
              </a:spcAft>
              <a:tabLst>
                <a:tab pos="0" algn="l"/>
              </a:tabLst>
            </a:pPr>
            <a:r>
              <a:rPr lang="en-US" sz="2400" dirty="0">
                <a:effectLst/>
                <a:latin typeface="Intro Book" panose="02000000000000000000" pitchFamily="50" charset="0"/>
                <a:ea typeface="Calibri" panose="020F0502020204030204" pitchFamily="34" charset="0"/>
              </a:rPr>
              <a:t>The main objective of this project is </a:t>
            </a:r>
            <a:r>
              <a:rPr lang="en-US" sz="2400" u="sng" dirty="0">
                <a:effectLst/>
                <a:latin typeface="Intro Book" panose="02000000000000000000" pitchFamily="50" charset="0"/>
                <a:ea typeface="Calibri" panose="020F0502020204030204" pitchFamily="34" charset="0"/>
              </a:rPr>
              <a:t>to design and simulate a prototype of a home automation devices controllable from an Android mobile application and Google Assistant. </a:t>
            </a:r>
            <a:endParaRPr lang="en-IN" sz="2400" u="sng" dirty="0">
              <a:effectLst/>
              <a:latin typeface="Intro Book" panose="02000000000000000000" pitchFamily="50" charset="0"/>
              <a:ea typeface="Calibri" panose="020F0502020204030204" pitchFamily="34" charset="0"/>
            </a:endParaRPr>
          </a:p>
        </p:txBody>
      </p:sp>
      <p:sp>
        <p:nvSpPr>
          <p:cNvPr id="5" name="TextBox 4">
            <a:extLst>
              <a:ext uri="{FF2B5EF4-FFF2-40B4-BE49-F238E27FC236}">
                <a16:creationId xmlns:a16="http://schemas.microsoft.com/office/drawing/2014/main" id="{466EF939-0A02-40CA-83C5-D873053E69ED}"/>
              </a:ext>
            </a:extLst>
          </p:cNvPr>
          <p:cNvSpPr txBox="1"/>
          <p:nvPr/>
        </p:nvSpPr>
        <p:spPr>
          <a:xfrm>
            <a:off x="717630" y="1030147"/>
            <a:ext cx="6134583" cy="584775"/>
          </a:xfrm>
          <a:prstGeom prst="rect">
            <a:avLst/>
          </a:prstGeom>
          <a:noFill/>
        </p:spPr>
        <p:txBody>
          <a:bodyPr wrap="square" rtlCol="0">
            <a:spAutoFit/>
          </a:bodyPr>
          <a:lstStyle/>
          <a:p>
            <a:r>
              <a:rPr lang="en-US" sz="3200" b="1" dirty="0">
                <a:solidFill>
                  <a:srgbClr val="012255"/>
                </a:solidFill>
                <a:effectLst/>
                <a:latin typeface="Intro Bold" panose="02000000000000000000" pitchFamily="50" charset="0"/>
                <a:ea typeface="Times New Roman" panose="02020603050405020304" pitchFamily="18" charset="0"/>
              </a:rPr>
              <a:t>Objectives of Project</a:t>
            </a:r>
            <a:endParaRPr lang="en-IN" sz="3200" dirty="0">
              <a:solidFill>
                <a:srgbClr val="012255"/>
              </a:solidFill>
              <a:effectLst/>
              <a:latin typeface="Intro Bold" panose="02000000000000000000" pitchFamily="50" charset="0"/>
              <a:ea typeface="Times New Roman" panose="02020603050405020304" pitchFamily="18" charset="0"/>
            </a:endParaRPr>
          </a:p>
        </p:txBody>
      </p:sp>
      <p:pic>
        <p:nvPicPr>
          <p:cNvPr id="2052" name="Picture 4" descr="Home Automation">
            <a:extLst>
              <a:ext uri="{FF2B5EF4-FFF2-40B4-BE49-F238E27FC236}">
                <a16:creationId xmlns:a16="http://schemas.microsoft.com/office/drawing/2014/main" id="{25CBA24E-BA75-4270-AEDD-AD449DCF9E1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821596" y="3833615"/>
            <a:ext cx="5370403" cy="30243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oogle brings its list of Assistant smart home partners up to date with a  few dozen additions">
            <a:extLst>
              <a:ext uri="{FF2B5EF4-FFF2-40B4-BE49-F238E27FC236}">
                <a16:creationId xmlns:a16="http://schemas.microsoft.com/office/drawing/2014/main" id="{D68F2DD1-984E-483C-B0FE-DD928A9C74C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821596" y="887857"/>
            <a:ext cx="5347909" cy="2945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831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E8F83B-EA4C-45E7-9754-6097EDF221F9}"/>
              </a:ext>
            </a:extLst>
          </p:cNvPr>
          <p:cNvSpPr txBox="1"/>
          <p:nvPr/>
        </p:nvSpPr>
        <p:spPr>
          <a:xfrm>
            <a:off x="640080" y="522981"/>
            <a:ext cx="5760720" cy="1077218"/>
          </a:xfrm>
          <a:prstGeom prst="rect">
            <a:avLst/>
          </a:prstGeom>
          <a:noFill/>
        </p:spPr>
        <p:txBody>
          <a:bodyPr wrap="square" rtlCol="0">
            <a:spAutoFit/>
          </a:bodyPr>
          <a:lstStyle/>
          <a:p>
            <a:r>
              <a:rPr lang="en-IN" sz="3200" dirty="0">
                <a:latin typeface="Intro Bold" panose="02000000000000000000" pitchFamily="50" charset="0"/>
              </a:rPr>
              <a:t>Blynk Library Script – </a:t>
            </a:r>
          </a:p>
          <a:p>
            <a:r>
              <a:rPr lang="en-IN" sz="3200" dirty="0">
                <a:latin typeface="Intro Bold" panose="02000000000000000000" pitchFamily="50" charset="0"/>
              </a:rPr>
              <a:t>To receive data from Blynk</a:t>
            </a:r>
          </a:p>
        </p:txBody>
      </p:sp>
      <p:pic>
        <p:nvPicPr>
          <p:cNvPr id="5" name="Picture 4">
            <a:extLst>
              <a:ext uri="{FF2B5EF4-FFF2-40B4-BE49-F238E27FC236}">
                <a16:creationId xmlns:a16="http://schemas.microsoft.com/office/drawing/2014/main" id="{4F13C7AE-24BE-4C3F-B615-F47400A8C804}"/>
              </a:ext>
            </a:extLst>
          </p:cNvPr>
          <p:cNvPicPr/>
          <p:nvPr/>
        </p:nvPicPr>
        <p:blipFill rotWithShape="1">
          <a:blip r:embed="rId2"/>
          <a:srcRect r="54380" b="64278"/>
          <a:stretch/>
        </p:blipFill>
        <p:spPr bwMode="auto">
          <a:xfrm>
            <a:off x="1666240" y="1879600"/>
            <a:ext cx="9418320" cy="3840480"/>
          </a:xfrm>
          <a:prstGeom prst="rect">
            <a:avLst/>
          </a:prstGeom>
          <a:ln>
            <a:noFill/>
          </a:ln>
          <a:effectLst>
            <a:outerShdw blurRad="50800" dist="38100" dir="5400000" algn="t" rotWithShape="0">
              <a:prstClr val="black">
                <a:alpha val="40000"/>
              </a:prstClr>
            </a:outerShdw>
          </a:effectLst>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8A02DA63-7377-482A-9A41-5B4BFDBF39C3}"/>
              </a:ext>
            </a:extLst>
          </p:cNvPr>
          <p:cNvSpPr txBox="1"/>
          <p:nvPr/>
        </p:nvSpPr>
        <p:spPr>
          <a:xfrm>
            <a:off x="1666240" y="5830204"/>
            <a:ext cx="9418320" cy="338554"/>
          </a:xfrm>
          <a:prstGeom prst="rect">
            <a:avLst/>
          </a:prstGeom>
          <a:noFill/>
        </p:spPr>
        <p:txBody>
          <a:bodyPr wrap="square" rtlCol="0">
            <a:spAutoFit/>
          </a:bodyPr>
          <a:lstStyle/>
          <a:p>
            <a:pPr algn="ctr"/>
            <a:r>
              <a:rPr lang="en-US" sz="1600" dirty="0">
                <a:effectLst/>
                <a:latin typeface="Intro Light Italic" panose="02000000000000000000" pitchFamily="50" charset="0"/>
                <a:ea typeface="Times New Roman" panose="02020603050405020304" pitchFamily="18" charset="0"/>
              </a:rPr>
              <a:t>C:\Users\abhay\Documents\Arduino\libraries\Blynk\scripts and run blynk-ser.bat file.</a:t>
            </a:r>
            <a:endParaRPr lang="en-IN" sz="1600" dirty="0">
              <a:effectLst/>
              <a:latin typeface="Intro Light Italic" panose="02000000000000000000" pitchFamily="50" charset="0"/>
              <a:ea typeface="Times New Roman" panose="02020603050405020304" pitchFamily="18" charset="0"/>
            </a:endParaRPr>
          </a:p>
        </p:txBody>
      </p:sp>
    </p:spTree>
    <p:extLst>
      <p:ext uri="{BB962C8B-B14F-4D97-AF65-F5344CB8AC3E}">
        <p14:creationId xmlns:p14="http://schemas.microsoft.com/office/powerpoint/2010/main" val="2959982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BD9C68-7932-4758-BCBD-B0402198297C}"/>
              </a:ext>
            </a:extLst>
          </p:cNvPr>
          <p:cNvSpPr/>
          <p:nvPr/>
        </p:nvSpPr>
        <p:spPr>
          <a:xfrm>
            <a:off x="1168417" y="1554480"/>
            <a:ext cx="5574349" cy="477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400" dirty="0">
                <a:latin typeface="Intro Book" panose="02000000000000000000" pitchFamily="50" charset="0"/>
              </a:rPr>
              <a:t>Open Proteus and Start Simulation</a:t>
            </a:r>
          </a:p>
        </p:txBody>
      </p:sp>
      <p:sp>
        <p:nvSpPr>
          <p:cNvPr id="4" name="TextBox 3">
            <a:extLst>
              <a:ext uri="{FF2B5EF4-FFF2-40B4-BE49-F238E27FC236}">
                <a16:creationId xmlns:a16="http://schemas.microsoft.com/office/drawing/2014/main" id="{6F282591-2952-4FD2-8964-A933687C0D39}"/>
              </a:ext>
            </a:extLst>
          </p:cNvPr>
          <p:cNvSpPr txBox="1"/>
          <p:nvPr/>
        </p:nvSpPr>
        <p:spPr>
          <a:xfrm>
            <a:off x="640080" y="522981"/>
            <a:ext cx="7045510" cy="584775"/>
          </a:xfrm>
          <a:prstGeom prst="rect">
            <a:avLst/>
          </a:prstGeom>
          <a:noFill/>
        </p:spPr>
        <p:txBody>
          <a:bodyPr wrap="square" rtlCol="0">
            <a:spAutoFit/>
          </a:bodyPr>
          <a:lstStyle/>
          <a:p>
            <a:r>
              <a:rPr lang="en-IN" sz="3200" dirty="0">
                <a:latin typeface="Intro Bold" panose="02000000000000000000" pitchFamily="50" charset="0"/>
              </a:rPr>
              <a:t>All Set Up – Turn to test using App</a:t>
            </a:r>
          </a:p>
        </p:txBody>
      </p:sp>
      <p:sp>
        <p:nvSpPr>
          <p:cNvPr id="10" name="Rectangle 9">
            <a:extLst>
              <a:ext uri="{FF2B5EF4-FFF2-40B4-BE49-F238E27FC236}">
                <a16:creationId xmlns:a16="http://schemas.microsoft.com/office/drawing/2014/main" id="{1B93953F-7C14-42E5-B9CD-606640246114}"/>
              </a:ext>
            </a:extLst>
          </p:cNvPr>
          <p:cNvSpPr/>
          <p:nvPr/>
        </p:nvSpPr>
        <p:spPr>
          <a:xfrm>
            <a:off x="8707102" y="1273214"/>
            <a:ext cx="2316481" cy="120716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000" dirty="0">
                <a:latin typeface="Intro Book" panose="02000000000000000000" pitchFamily="50" charset="0"/>
              </a:rPr>
              <a:t>Control using Android App </a:t>
            </a:r>
          </a:p>
        </p:txBody>
      </p:sp>
      <p:pic>
        <p:nvPicPr>
          <p:cNvPr id="5" name="Picture 4">
            <a:extLst>
              <a:ext uri="{FF2B5EF4-FFF2-40B4-BE49-F238E27FC236}">
                <a16:creationId xmlns:a16="http://schemas.microsoft.com/office/drawing/2014/main" id="{280B2FB2-F32F-46CF-BE1B-04D555CB79F7}"/>
              </a:ext>
            </a:extLst>
          </p:cNvPr>
          <p:cNvPicPr/>
          <p:nvPr/>
        </p:nvPicPr>
        <p:blipFill>
          <a:blip r:embed="rId2"/>
          <a:stretch>
            <a:fillRect/>
          </a:stretch>
        </p:blipFill>
        <p:spPr>
          <a:xfrm>
            <a:off x="522147" y="2031165"/>
            <a:ext cx="6866890" cy="4073843"/>
          </a:xfrm>
          <a:prstGeom prst="rect">
            <a:avLst/>
          </a:prstGeom>
          <a:effectLst>
            <a:outerShdw blurRad="50800" dist="38100" dir="5400000" algn="t" rotWithShape="0">
              <a:prstClr val="black">
                <a:alpha val="40000"/>
              </a:prstClr>
            </a:outerShdw>
          </a:effectLst>
        </p:spPr>
      </p:pic>
      <p:sp>
        <p:nvSpPr>
          <p:cNvPr id="6" name="Rectangle 5">
            <a:extLst>
              <a:ext uri="{FF2B5EF4-FFF2-40B4-BE49-F238E27FC236}">
                <a16:creationId xmlns:a16="http://schemas.microsoft.com/office/drawing/2014/main" id="{23C7DE3A-1DD1-4D6C-9071-78C9B9AC77E0}"/>
              </a:ext>
            </a:extLst>
          </p:cNvPr>
          <p:cNvSpPr/>
          <p:nvPr/>
        </p:nvSpPr>
        <p:spPr>
          <a:xfrm>
            <a:off x="400227" y="5825349"/>
            <a:ext cx="1757680" cy="47752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43CC7036-BCB6-44EB-B6EA-B0091DED78BD}"/>
              </a:ext>
            </a:extLst>
          </p:cNvPr>
          <p:cNvPicPr>
            <a:picLocks noChangeAspect="1"/>
          </p:cNvPicPr>
          <p:nvPr/>
        </p:nvPicPr>
        <p:blipFill rotWithShape="1">
          <a:blip r:embed="rId3">
            <a:extLst>
              <a:ext uri="{28A0092B-C50C-407E-A947-70E740481C1C}">
                <a14:useLocalDpi xmlns:a14="http://schemas.microsoft.com/office/drawing/2010/main" val="0"/>
              </a:ext>
            </a:extLst>
          </a:blip>
          <a:srcRect b="34902"/>
          <a:stretch/>
        </p:blipFill>
        <p:spPr>
          <a:xfrm>
            <a:off x="8236397" y="2147428"/>
            <a:ext cx="3456056" cy="4710571"/>
          </a:xfrm>
          <a:prstGeom prst="rect">
            <a:avLst/>
          </a:prstGeom>
        </p:spPr>
      </p:pic>
    </p:spTree>
    <p:extLst>
      <p:ext uri="{BB962C8B-B14F-4D97-AF65-F5344CB8AC3E}">
        <p14:creationId xmlns:p14="http://schemas.microsoft.com/office/powerpoint/2010/main" val="2449475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Google brings its list of Assistant smart home partners up to date with a  few dozen additions">
            <a:extLst>
              <a:ext uri="{FF2B5EF4-FFF2-40B4-BE49-F238E27FC236}">
                <a16:creationId xmlns:a16="http://schemas.microsoft.com/office/drawing/2014/main" id="{D12D064A-D90F-4BB7-B203-DCF364CDC19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483506" y="2150090"/>
            <a:ext cx="6156960" cy="33914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2D9624-096A-4317-9FA0-34669E4E68A7}"/>
              </a:ext>
            </a:extLst>
          </p:cNvPr>
          <p:cNvSpPr txBox="1"/>
          <p:nvPr/>
        </p:nvSpPr>
        <p:spPr>
          <a:xfrm>
            <a:off x="966872" y="1036706"/>
            <a:ext cx="7141580" cy="646331"/>
          </a:xfrm>
          <a:prstGeom prst="rect">
            <a:avLst/>
          </a:prstGeom>
          <a:noFill/>
        </p:spPr>
        <p:txBody>
          <a:bodyPr wrap="square" rtlCol="0">
            <a:spAutoFit/>
          </a:bodyPr>
          <a:lstStyle/>
          <a:p>
            <a:r>
              <a:rPr lang="en-IN" sz="3600" dirty="0">
                <a:solidFill>
                  <a:srgbClr val="012255"/>
                </a:solidFill>
                <a:latin typeface="Intro Bold" panose="02000000000000000000" pitchFamily="50" charset="0"/>
              </a:rPr>
              <a:t>Control Using Google Assistant</a:t>
            </a:r>
          </a:p>
        </p:txBody>
      </p:sp>
      <p:sp>
        <p:nvSpPr>
          <p:cNvPr id="5" name="TextBox 4">
            <a:extLst>
              <a:ext uri="{FF2B5EF4-FFF2-40B4-BE49-F238E27FC236}">
                <a16:creationId xmlns:a16="http://schemas.microsoft.com/office/drawing/2014/main" id="{7AB7FD8B-E2A4-4AA8-8D7E-EEAD8F94E838}"/>
              </a:ext>
            </a:extLst>
          </p:cNvPr>
          <p:cNvSpPr txBox="1"/>
          <p:nvPr/>
        </p:nvSpPr>
        <p:spPr>
          <a:xfrm>
            <a:off x="1399186" y="2150090"/>
            <a:ext cx="6934200" cy="1446550"/>
          </a:xfrm>
          <a:prstGeom prst="rect">
            <a:avLst/>
          </a:prstGeom>
          <a:noFill/>
        </p:spPr>
        <p:txBody>
          <a:bodyPr wrap="square" rtlCol="0">
            <a:spAutoFit/>
          </a:bodyPr>
          <a:lstStyle/>
          <a:p>
            <a:r>
              <a:rPr lang="en-IN" sz="3200" dirty="0">
                <a:latin typeface="Intro Bold" panose="02000000000000000000" pitchFamily="50" charset="0"/>
              </a:rPr>
              <a:t>Platforms Used</a:t>
            </a:r>
            <a:r>
              <a:rPr lang="en-IN" sz="3200" dirty="0">
                <a:latin typeface="Intro Book" panose="02000000000000000000" pitchFamily="50" charset="0"/>
              </a:rPr>
              <a:t>:</a:t>
            </a:r>
          </a:p>
          <a:p>
            <a:pPr marL="514350" indent="-514350">
              <a:buAutoNum type="arabicPeriod"/>
            </a:pPr>
            <a:r>
              <a:rPr lang="en-IN" sz="2800" dirty="0">
                <a:latin typeface="Intro Book" panose="02000000000000000000" pitchFamily="50" charset="0"/>
              </a:rPr>
              <a:t>Adafruit</a:t>
            </a:r>
          </a:p>
          <a:p>
            <a:pPr marL="514350" indent="-514350">
              <a:buAutoNum type="arabicPeriod"/>
            </a:pPr>
            <a:r>
              <a:rPr lang="en-IN" sz="2800" dirty="0">
                <a:latin typeface="Intro Book" panose="02000000000000000000" pitchFamily="50" charset="0"/>
              </a:rPr>
              <a:t>IFTTT </a:t>
            </a:r>
          </a:p>
        </p:txBody>
      </p:sp>
    </p:spTree>
    <p:extLst>
      <p:ext uri="{BB962C8B-B14F-4D97-AF65-F5344CB8AC3E}">
        <p14:creationId xmlns:p14="http://schemas.microsoft.com/office/powerpoint/2010/main" val="2875918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50B630-0952-4825-90AE-077199ED809C}"/>
              </a:ext>
            </a:extLst>
          </p:cNvPr>
          <p:cNvSpPr txBox="1"/>
          <p:nvPr/>
        </p:nvSpPr>
        <p:spPr>
          <a:xfrm>
            <a:off x="585872" y="450949"/>
            <a:ext cx="7141580" cy="646331"/>
          </a:xfrm>
          <a:prstGeom prst="rect">
            <a:avLst/>
          </a:prstGeom>
          <a:noFill/>
        </p:spPr>
        <p:txBody>
          <a:bodyPr wrap="square" rtlCol="0">
            <a:spAutoFit/>
          </a:bodyPr>
          <a:lstStyle/>
          <a:p>
            <a:r>
              <a:rPr lang="en-IN" sz="3600" dirty="0">
                <a:solidFill>
                  <a:srgbClr val="012255"/>
                </a:solidFill>
                <a:latin typeface="Intro Bold" panose="02000000000000000000" pitchFamily="50" charset="0"/>
              </a:rPr>
              <a:t>Adafruit.io Setup-1 </a:t>
            </a:r>
          </a:p>
        </p:txBody>
      </p:sp>
      <p:sp>
        <p:nvSpPr>
          <p:cNvPr id="5" name="Rectangle 4">
            <a:extLst>
              <a:ext uri="{FF2B5EF4-FFF2-40B4-BE49-F238E27FC236}">
                <a16:creationId xmlns:a16="http://schemas.microsoft.com/office/drawing/2014/main" id="{686286C1-F322-44D5-854E-A4E9E8EB48B1}"/>
              </a:ext>
            </a:extLst>
          </p:cNvPr>
          <p:cNvSpPr/>
          <p:nvPr/>
        </p:nvSpPr>
        <p:spPr>
          <a:xfrm>
            <a:off x="1266952" y="1562099"/>
            <a:ext cx="3901198" cy="56925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Intro Bold" panose="02000000000000000000" pitchFamily="50" charset="0"/>
              </a:rPr>
              <a:t>1. Create Account Adafruit.io</a:t>
            </a:r>
          </a:p>
        </p:txBody>
      </p:sp>
      <p:pic>
        <p:nvPicPr>
          <p:cNvPr id="9" name="Picture 8">
            <a:extLst>
              <a:ext uri="{FF2B5EF4-FFF2-40B4-BE49-F238E27FC236}">
                <a16:creationId xmlns:a16="http://schemas.microsoft.com/office/drawing/2014/main" id="{48AEFE7D-54D5-4C01-AD6B-EAAA64244827}"/>
              </a:ext>
            </a:extLst>
          </p:cNvPr>
          <p:cNvPicPr/>
          <p:nvPr/>
        </p:nvPicPr>
        <p:blipFill rotWithShape="1">
          <a:blip r:embed="rId2" cstate="print">
            <a:extLst>
              <a:ext uri="{28A0092B-C50C-407E-A947-70E740481C1C}">
                <a14:useLocalDpi xmlns:a14="http://schemas.microsoft.com/office/drawing/2010/main" val="0"/>
              </a:ext>
            </a:extLst>
          </a:blip>
          <a:srcRect l="8625" t="3844" r="44897"/>
          <a:stretch/>
        </p:blipFill>
        <p:spPr>
          <a:xfrm>
            <a:off x="1266952" y="2025725"/>
            <a:ext cx="3901198" cy="4287520"/>
          </a:xfrm>
          <a:prstGeom prst="rect">
            <a:avLst/>
          </a:prstGeom>
          <a:effectLst>
            <a:outerShdw blurRad="50800" dist="38100" dir="5400000" algn="t" rotWithShape="0">
              <a:prstClr val="black">
                <a:alpha val="40000"/>
              </a:prstClr>
            </a:outerShdw>
          </a:effectLst>
        </p:spPr>
      </p:pic>
      <p:pic>
        <p:nvPicPr>
          <p:cNvPr id="15" name="Picture 14">
            <a:extLst>
              <a:ext uri="{FF2B5EF4-FFF2-40B4-BE49-F238E27FC236}">
                <a16:creationId xmlns:a16="http://schemas.microsoft.com/office/drawing/2014/main" id="{3553E2B7-585A-4FD0-BB54-F6215E5DE847}"/>
              </a:ext>
            </a:extLst>
          </p:cNvPr>
          <p:cNvPicPr/>
          <p:nvPr/>
        </p:nvPicPr>
        <p:blipFill rotWithShape="1">
          <a:blip r:embed="rId3" cstate="print">
            <a:extLst>
              <a:ext uri="{28A0092B-C50C-407E-A947-70E740481C1C}">
                <a14:useLocalDpi xmlns:a14="http://schemas.microsoft.com/office/drawing/2010/main" val="0"/>
              </a:ext>
            </a:extLst>
          </a:blip>
          <a:srcRect b="33468"/>
          <a:stretch/>
        </p:blipFill>
        <p:spPr>
          <a:xfrm>
            <a:off x="5731534" y="4472415"/>
            <a:ext cx="6217710" cy="2179353"/>
          </a:xfrm>
          <a:prstGeom prst="rect">
            <a:avLst/>
          </a:prstGeom>
          <a:effectLst>
            <a:outerShdw blurRad="508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C548AA5B-DF75-45E7-8528-8649FD34BEC2}"/>
              </a:ext>
            </a:extLst>
          </p:cNvPr>
          <p:cNvGrpSpPr/>
          <p:nvPr/>
        </p:nvGrpSpPr>
        <p:grpSpPr>
          <a:xfrm>
            <a:off x="6843631" y="1322176"/>
            <a:ext cx="3993516" cy="2925342"/>
            <a:chOff x="6096000" y="1475918"/>
            <a:chExt cx="3993516" cy="2925342"/>
          </a:xfrm>
        </p:grpSpPr>
        <p:sp>
          <p:nvSpPr>
            <p:cNvPr id="6" name="Rectangle 5">
              <a:extLst>
                <a:ext uri="{FF2B5EF4-FFF2-40B4-BE49-F238E27FC236}">
                  <a16:creationId xmlns:a16="http://schemas.microsoft.com/office/drawing/2014/main" id="{C9333C0D-8780-4966-9238-5AC653376943}"/>
                </a:ext>
              </a:extLst>
            </p:cNvPr>
            <p:cNvSpPr/>
            <p:nvPr/>
          </p:nvSpPr>
          <p:spPr>
            <a:xfrm>
              <a:off x="6096000" y="1475918"/>
              <a:ext cx="3993515" cy="64633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Intro Bold" panose="02000000000000000000" pitchFamily="50" charset="0"/>
                </a:rPr>
                <a:t>2.Create Dashboard</a:t>
              </a:r>
            </a:p>
          </p:txBody>
        </p:sp>
        <p:pic>
          <p:nvPicPr>
            <p:cNvPr id="10" name="Picture 9">
              <a:extLst>
                <a:ext uri="{FF2B5EF4-FFF2-40B4-BE49-F238E27FC236}">
                  <a16:creationId xmlns:a16="http://schemas.microsoft.com/office/drawing/2014/main" id="{9B9AE0A0-C7D4-4B95-9DE5-6DFEBB4BF22B}"/>
                </a:ext>
              </a:extLst>
            </p:cNvPr>
            <p:cNvPicPr/>
            <p:nvPr/>
          </p:nvPicPr>
          <p:blipFill rotWithShape="1">
            <a:blip r:embed="rId4">
              <a:extLst>
                <a:ext uri="{BEBA8EAE-BF5A-486C-A8C5-ECC9F3942E4B}">
                  <a14:imgProps xmlns:a14="http://schemas.microsoft.com/office/drawing/2010/main">
                    <a14:imgLayer r:embed="rId5"/>
                  </a14:imgProps>
                </a:ext>
                <a:ext uri="{28A0092B-C50C-407E-A947-70E740481C1C}">
                  <a14:useLocalDpi xmlns:a14="http://schemas.microsoft.com/office/drawing/2010/main" val="0"/>
                </a:ext>
              </a:extLst>
            </a:blip>
            <a:srcRect l="30675" t="13565" r="30523" b="42984"/>
            <a:stretch/>
          </p:blipFill>
          <p:spPr bwMode="auto">
            <a:xfrm>
              <a:off x="6096001" y="2025725"/>
              <a:ext cx="3993515" cy="2375535"/>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16" name="TextBox 15">
              <a:extLst>
                <a:ext uri="{FF2B5EF4-FFF2-40B4-BE49-F238E27FC236}">
                  <a16:creationId xmlns:a16="http://schemas.microsoft.com/office/drawing/2014/main" id="{3DB4AAB4-DB9F-469B-B5D0-F93CB8900D18}"/>
                </a:ext>
              </a:extLst>
            </p:cNvPr>
            <p:cNvSpPr txBox="1"/>
            <p:nvPr/>
          </p:nvSpPr>
          <p:spPr>
            <a:xfrm>
              <a:off x="6215380" y="2672056"/>
              <a:ext cx="2428240" cy="276999"/>
            </a:xfrm>
            <a:prstGeom prst="rect">
              <a:avLst/>
            </a:prstGeom>
            <a:noFill/>
          </p:spPr>
          <p:txBody>
            <a:bodyPr wrap="square" rtlCol="0">
              <a:spAutoFit/>
            </a:bodyPr>
            <a:lstStyle/>
            <a:p>
              <a:r>
                <a:rPr lang="en-IN" sz="1200" dirty="0">
                  <a:latin typeface="Gotham" panose="02000504050000020004" pitchFamily="2" charset="0"/>
                </a:rPr>
                <a:t>fyphomeauto</a:t>
              </a:r>
            </a:p>
          </p:txBody>
        </p:sp>
      </p:grpSp>
    </p:spTree>
    <p:extLst>
      <p:ext uri="{BB962C8B-B14F-4D97-AF65-F5344CB8AC3E}">
        <p14:creationId xmlns:p14="http://schemas.microsoft.com/office/powerpoint/2010/main" val="3333281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8C5B3C5-6319-414D-867F-A873D2BD31ED}"/>
              </a:ext>
            </a:extLst>
          </p:cNvPr>
          <p:cNvGrpSpPr/>
          <p:nvPr/>
        </p:nvGrpSpPr>
        <p:grpSpPr>
          <a:xfrm>
            <a:off x="2901082" y="450949"/>
            <a:ext cx="3987800" cy="6027992"/>
            <a:chOff x="347121" y="830008"/>
            <a:chExt cx="3987800" cy="6027992"/>
          </a:xfrm>
        </p:grpSpPr>
        <p:grpSp>
          <p:nvGrpSpPr>
            <p:cNvPr id="6" name="Group 5">
              <a:extLst>
                <a:ext uri="{FF2B5EF4-FFF2-40B4-BE49-F238E27FC236}">
                  <a16:creationId xmlns:a16="http://schemas.microsoft.com/office/drawing/2014/main" id="{AE49E661-41F4-4D79-8476-DAA2E42DDCC8}"/>
                </a:ext>
              </a:extLst>
            </p:cNvPr>
            <p:cNvGrpSpPr/>
            <p:nvPr/>
          </p:nvGrpSpPr>
          <p:grpSpPr>
            <a:xfrm>
              <a:off x="740573" y="830008"/>
              <a:ext cx="3200896" cy="5438544"/>
              <a:chOff x="8423608" y="1523266"/>
              <a:chExt cx="2921552" cy="5085814"/>
            </a:xfrm>
          </p:grpSpPr>
          <p:sp>
            <p:nvSpPr>
              <p:cNvPr id="7" name="Rectangle 6">
                <a:extLst>
                  <a:ext uri="{FF2B5EF4-FFF2-40B4-BE49-F238E27FC236}">
                    <a16:creationId xmlns:a16="http://schemas.microsoft.com/office/drawing/2014/main" id="{95323698-9DEB-4CCE-A5FD-17C56C347E73}"/>
                  </a:ext>
                </a:extLst>
              </p:cNvPr>
              <p:cNvSpPr/>
              <p:nvPr/>
            </p:nvSpPr>
            <p:spPr>
              <a:xfrm>
                <a:off x="8423608" y="1523266"/>
                <a:ext cx="2921552" cy="92176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Intro Bold" panose="02000000000000000000" pitchFamily="50" charset="0"/>
                  </a:rPr>
                  <a:t>3. Create Feeds – </a:t>
                </a:r>
              </a:p>
              <a:p>
                <a:pPr algn="ctr"/>
                <a:r>
                  <a:rPr lang="en-IN" sz="1400" dirty="0">
                    <a:latin typeface="Intro Light Italic" panose="02000000000000000000" pitchFamily="50" charset="0"/>
                  </a:rPr>
                  <a:t>One Feed for one Relay</a:t>
                </a:r>
              </a:p>
            </p:txBody>
          </p:sp>
          <p:grpSp>
            <p:nvGrpSpPr>
              <p:cNvPr id="8" name="Group 7">
                <a:extLst>
                  <a:ext uri="{FF2B5EF4-FFF2-40B4-BE49-F238E27FC236}">
                    <a16:creationId xmlns:a16="http://schemas.microsoft.com/office/drawing/2014/main" id="{997089AF-822B-4141-B6D0-8CAEE7391915}"/>
                  </a:ext>
                </a:extLst>
              </p:cNvPr>
              <p:cNvGrpSpPr/>
              <p:nvPr/>
            </p:nvGrpSpPr>
            <p:grpSpPr>
              <a:xfrm>
                <a:off x="8423608" y="2355024"/>
                <a:ext cx="2921552" cy="4254056"/>
                <a:chOff x="8423608" y="2504440"/>
                <a:chExt cx="3027680" cy="4408587"/>
              </a:xfrm>
            </p:grpSpPr>
            <p:pic>
              <p:nvPicPr>
                <p:cNvPr id="9" name="Picture 8">
                  <a:extLst>
                    <a:ext uri="{FF2B5EF4-FFF2-40B4-BE49-F238E27FC236}">
                      <a16:creationId xmlns:a16="http://schemas.microsoft.com/office/drawing/2014/main" id="{C0EDF736-52F8-46EE-9FEF-D02FBE54B834}"/>
                    </a:ext>
                  </a:extLst>
                </p:cNvPr>
                <p:cNvPicPr/>
                <p:nvPr/>
              </p:nvPicPr>
              <p:blipFill rotWithShape="1">
                <a:blip r:embed="rId2"/>
                <a:srcRect r="63514"/>
                <a:stretch/>
              </p:blipFill>
              <p:spPr>
                <a:xfrm>
                  <a:off x="8423608" y="2504440"/>
                  <a:ext cx="3027680" cy="4408587"/>
                </a:xfrm>
                <a:prstGeom prst="rect">
                  <a:avLst/>
                </a:prstGeom>
                <a:effectLst>
                  <a:outerShdw blurRad="50800" dist="38100" dir="5400000" algn="t" rotWithShape="0">
                    <a:prstClr val="black">
                      <a:alpha val="40000"/>
                    </a:prstClr>
                  </a:outerShdw>
                </a:effectLst>
              </p:spPr>
            </p:pic>
            <p:sp>
              <p:nvSpPr>
                <p:cNvPr id="10" name="Rectangle 9">
                  <a:extLst>
                    <a:ext uri="{FF2B5EF4-FFF2-40B4-BE49-F238E27FC236}">
                      <a16:creationId xmlns:a16="http://schemas.microsoft.com/office/drawing/2014/main" id="{49AFACE2-1B07-4393-BD42-4623AECF708D}"/>
                    </a:ext>
                  </a:extLst>
                </p:cNvPr>
                <p:cNvSpPr/>
                <p:nvPr/>
              </p:nvSpPr>
              <p:spPr>
                <a:xfrm>
                  <a:off x="9090660" y="4739640"/>
                  <a:ext cx="2360628" cy="739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0A17DEC8-BB27-4722-BF65-CC759B8BAB71}"/>
                </a:ext>
              </a:extLst>
            </p:cNvPr>
            <p:cNvPicPr/>
            <p:nvPr/>
          </p:nvPicPr>
          <p:blipFill>
            <a:blip r:embed="rId3"/>
            <a:stretch>
              <a:fillRect/>
            </a:stretch>
          </p:blipFill>
          <p:spPr>
            <a:xfrm>
              <a:off x="347121" y="4167505"/>
              <a:ext cx="3987800" cy="2690495"/>
            </a:xfrm>
            <a:prstGeom prst="rect">
              <a:avLst/>
            </a:prstGeom>
            <a:effectLst>
              <a:outerShdw blurRad="63500" sx="102000" sy="102000" algn="ctr" rotWithShape="0">
                <a:prstClr val="black">
                  <a:alpha val="40000"/>
                </a:prstClr>
              </a:outerShdw>
            </a:effectLst>
          </p:spPr>
        </p:pic>
      </p:grpSp>
      <p:grpSp>
        <p:nvGrpSpPr>
          <p:cNvPr id="21" name="Group 20">
            <a:extLst>
              <a:ext uri="{FF2B5EF4-FFF2-40B4-BE49-F238E27FC236}">
                <a16:creationId xmlns:a16="http://schemas.microsoft.com/office/drawing/2014/main" id="{27DAA223-2625-4EF3-BCC8-0E734FA658B0}"/>
              </a:ext>
            </a:extLst>
          </p:cNvPr>
          <p:cNvGrpSpPr/>
          <p:nvPr/>
        </p:nvGrpSpPr>
        <p:grpSpPr>
          <a:xfrm>
            <a:off x="6988414" y="417472"/>
            <a:ext cx="4469765" cy="6023055"/>
            <a:chOff x="6151480" y="640471"/>
            <a:chExt cx="4469765" cy="6023055"/>
          </a:xfrm>
        </p:grpSpPr>
        <p:grpSp>
          <p:nvGrpSpPr>
            <p:cNvPr id="18" name="Group 17">
              <a:extLst>
                <a:ext uri="{FF2B5EF4-FFF2-40B4-BE49-F238E27FC236}">
                  <a16:creationId xmlns:a16="http://schemas.microsoft.com/office/drawing/2014/main" id="{62652260-0C30-4E4D-B1BE-7E69B200BD5F}"/>
                </a:ext>
              </a:extLst>
            </p:cNvPr>
            <p:cNvGrpSpPr/>
            <p:nvPr/>
          </p:nvGrpSpPr>
          <p:grpSpPr>
            <a:xfrm>
              <a:off x="6151480" y="640471"/>
              <a:ext cx="4413250" cy="2422007"/>
              <a:chOff x="5700376" y="896503"/>
              <a:chExt cx="4413250" cy="2422007"/>
            </a:xfrm>
          </p:grpSpPr>
          <p:sp>
            <p:nvSpPr>
              <p:cNvPr id="13" name="Rectangle 12">
                <a:extLst>
                  <a:ext uri="{FF2B5EF4-FFF2-40B4-BE49-F238E27FC236}">
                    <a16:creationId xmlns:a16="http://schemas.microsoft.com/office/drawing/2014/main" id="{6A783416-E7F2-4822-9337-A782993D077E}"/>
                  </a:ext>
                </a:extLst>
              </p:cNvPr>
              <p:cNvSpPr/>
              <p:nvPr/>
            </p:nvSpPr>
            <p:spPr>
              <a:xfrm>
                <a:off x="5700376" y="896503"/>
                <a:ext cx="4413250" cy="111997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Intro Bold" panose="02000000000000000000" pitchFamily="50" charset="0"/>
                  </a:rPr>
                  <a:t>4. Create Blocks</a:t>
                </a:r>
              </a:p>
              <a:p>
                <a:pPr algn="ctr"/>
                <a:r>
                  <a:rPr lang="en-IN" sz="1600" dirty="0">
                    <a:latin typeface="Intro Light Italic" panose="02000000000000000000" pitchFamily="50" charset="0"/>
                  </a:rPr>
                  <a:t>Connect Feed to Toggle Button</a:t>
                </a:r>
              </a:p>
            </p:txBody>
          </p:sp>
          <p:grpSp>
            <p:nvGrpSpPr>
              <p:cNvPr id="16" name="Group 15">
                <a:extLst>
                  <a:ext uri="{FF2B5EF4-FFF2-40B4-BE49-F238E27FC236}">
                    <a16:creationId xmlns:a16="http://schemas.microsoft.com/office/drawing/2014/main" id="{7C4EECD0-0C8D-45CD-85E9-099D1E4907A7}"/>
                  </a:ext>
                </a:extLst>
              </p:cNvPr>
              <p:cNvGrpSpPr/>
              <p:nvPr/>
            </p:nvGrpSpPr>
            <p:grpSpPr>
              <a:xfrm>
                <a:off x="5700376" y="1939290"/>
                <a:ext cx="4413250" cy="1379220"/>
                <a:chOff x="5532736" y="2430780"/>
                <a:chExt cx="4413250" cy="1379220"/>
              </a:xfrm>
            </p:grpSpPr>
            <p:pic>
              <p:nvPicPr>
                <p:cNvPr id="14" name="Picture 13">
                  <a:extLst>
                    <a:ext uri="{FF2B5EF4-FFF2-40B4-BE49-F238E27FC236}">
                      <a16:creationId xmlns:a16="http://schemas.microsoft.com/office/drawing/2014/main" id="{A6F855D8-7E9E-4DD7-AC5B-01370A0A75FE}"/>
                    </a:ext>
                  </a:extLst>
                </p:cNvPr>
                <p:cNvPicPr/>
                <p:nvPr/>
              </p:nvPicPr>
              <p:blipFill rotWithShape="1">
                <a:blip r:embed="rId4"/>
                <a:srcRect t="23864" b="17306"/>
                <a:stretch/>
              </p:blipFill>
              <p:spPr>
                <a:xfrm>
                  <a:off x="5532736" y="2430780"/>
                  <a:ext cx="4413250" cy="1379220"/>
                </a:xfrm>
                <a:prstGeom prst="rect">
                  <a:avLst/>
                </a:prstGeom>
              </p:spPr>
            </p:pic>
            <p:sp>
              <p:nvSpPr>
                <p:cNvPr id="15" name="Rectangle 14">
                  <a:extLst>
                    <a:ext uri="{FF2B5EF4-FFF2-40B4-BE49-F238E27FC236}">
                      <a16:creationId xmlns:a16="http://schemas.microsoft.com/office/drawing/2014/main" id="{A73A251B-2E6C-4A39-976F-1014A6C641C1}"/>
                    </a:ext>
                  </a:extLst>
                </p:cNvPr>
                <p:cNvSpPr/>
                <p:nvPr/>
              </p:nvSpPr>
              <p:spPr>
                <a:xfrm>
                  <a:off x="5565327" y="2557743"/>
                  <a:ext cx="3117850" cy="97155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grpSp>
          <p:sp>
            <p:nvSpPr>
              <p:cNvPr id="17" name="Rectangle 16">
                <a:extLst>
                  <a:ext uri="{FF2B5EF4-FFF2-40B4-BE49-F238E27FC236}">
                    <a16:creationId xmlns:a16="http://schemas.microsoft.com/office/drawing/2014/main" id="{AED7F6E7-2378-4F2E-93B9-CC2C9D663BAA}"/>
                  </a:ext>
                </a:extLst>
              </p:cNvPr>
              <p:cNvSpPr/>
              <p:nvPr/>
            </p:nvSpPr>
            <p:spPr>
              <a:xfrm>
                <a:off x="8883408" y="2372709"/>
                <a:ext cx="539731" cy="952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9" name="Picture 18">
              <a:extLst>
                <a:ext uri="{FF2B5EF4-FFF2-40B4-BE49-F238E27FC236}">
                  <a16:creationId xmlns:a16="http://schemas.microsoft.com/office/drawing/2014/main" id="{AF69C5BC-A0CD-4083-98B7-0D179AF448E5}"/>
                </a:ext>
              </a:extLst>
            </p:cNvPr>
            <p:cNvPicPr/>
            <p:nvPr/>
          </p:nvPicPr>
          <p:blipFill rotWithShape="1">
            <a:blip r:embed="rId5">
              <a:extLst>
                <a:ext uri="{BEBA8EAE-BF5A-486C-A8C5-ECC9F3942E4B}">
                  <a14:imgProps xmlns:a14="http://schemas.microsoft.com/office/drawing/2010/main">
                    <a14:imgLayer r:embed="rId6">
                      <a14:imgEffect>
                        <a14:backgroundRemoval t="10000" b="96569" l="10000" r="90000">
                          <a14:foregroundMark x1="26771" y1="16863" x2="28646" y2="72941"/>
                          <a14:foregroundMark x1="28646" y1="72941" x2="44271" y2="93725"/>
                          <a14:foregroundMark x1="44271" y1="93725" x2="50677" y2="80784"/>
                          <a14:foregroundMark x1="50677" y1="80784" x2="66198" y2="89510"/>
                          <a14:foregroundMark x1="66198" y1="89510" x2="50781" y2="72843"/>
                          <a14:foregroundMark x1="50781" y1="72843" x2="62969" y2="43529"/>
                          <a14:foregroundMark x1="62969" y1="43529" x2="66823" y2="83137"/>
                          <a14:foregroundMark x1="66823" y1="83137" x2="68177" y2="26863"/>
                          <a14:foregroundMark x1="68177" y1="26863" x2="69583" y2="27255"/>
                          <a14:foregroundMark x1="65208" y1="34216" x2="40313" y2="35686"/>
                          <a14:foregroundMark x1="40104" y1="35686" x2="52552" y2="80098"/>
                          <a14:foregroundMark x1="68021" y1="29902" x2="63438" y2="56569"/>
                          <a14:foregroundMark x1="66198" y1="70392" x2="65573" y2="90490"/>
                          <a14:foregroundMark x1="72135" y1="91373" x2="28542" y2="95980"/>
                          <a14:foregroundMark x1="28229" y1="38824" x2="26458" y2="90686"/>
                          <a14:foregroundMark x1="31354" y1="35588" x2="32396" y2="75490"/>
                          <a14:foregroundMark x1="39688" y1="30588" x2="34063" y2="67549"/>
                          <a14:foregroundMark x1="34635" y1="31373" x2="34427" y2="61373"/>
                          <a14:foregroundMark x1="53438" y1="40686" x2="53021" y2="83333"/>
                          <a14:foregroundMark x1="60260" y1="42157" x2="59375" y2="84412"/>
                          <a14:foregroundMark x1="72240" y1="30196" x2="71719" y2="73235"/>
                          <a14:foregroundMark x1="71354" y1="72745" x2="72500" y2="93824"/>
                          <a14:foregroundMark x1="72500" y1="93824" x2="72500" y2="93824"/>
                          <a14:foregroundMark x1="71719" y1="95490" x2="54010" y2="96569"/>
                        </a14:backgroundRemoval>
                      </a14:imgEffect>
                    </a14:imgLayer>
                  </a14:imgProps>
                </a:ext>
              </a:extLst>
            </a:blip>
            <a:srcRect l="22147" t="8666" r="21987"/>
            <a:stretch/>
          </p:blipFill>
          <p:spPr bwMode="auto">
            <a:xfrm>
              <a:off x="6151480" y="2781771"/>
              <a:ext cx="4469765" cy="3881755"/>
            </a:xfrm>
            <a:prstGeom prst="rect">
              <a:avLst/>
            </a:prstGeom>
            <a:ln>
              <a:noFill/>
            </a:ln>
            <a:effectLst>
              <a:outerShdw blurRad="50800" dist="38100" dir="5400000" algn="t" rotWithShape="0">
                <a:prstClr val="black">
                  <a:alpha val="40000"/>
                </a:prstClr>
              </a:outerShdw>
            </a:effectLst>
            <a:extLst>
              <a:ext uri="{53640926-AAD7-44D8-BBD7-CCE9431645EC}">
                <a14:shadowObscured xmlns:a14="http://schemas.microsoft.com/office/drawing/2010/main"/>
              </a:ext>
            </a:extLst>
          </p:spPr>
        </p:pic>
        <p:sp>
          <p:nvSpPr>
            <p:cNvPr id="20" name="Rectangle 19">
              <a:extLst>
                <a:ext uri="{FF2B5EF4-FFF2-40B4-BE49-F238E27FC236}">
                  <a16:creationId xmlns:a16="http://schemas.microsoft.com/office/drawing/2014/main" id="{0F923D5C-D024-4416-98FE-8AE0F97161E2}"/>
                </a:ext>
              </a:extLst>
            </p:cNvPr>
            <p:cNvSpPr/>
            <p:nvPr/>
          </p:nvSpPr>
          <p:spPr>
            <a:xfrm>
              <a:off x="6302189" y="3632322"/>
              <a:ext cx="1102658" cy="10359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2" name="TextBox 21">
            <a:extLst>
              <a:ext uri="{FF2B5EF4-FFF2-40B4-BE49-F238E27FC236}">
                <a16:creationId xmlns:a16="http://schemas.microsoft.com/office/drawing/2014/main" id="{0DA16EF5-519E-486E-AA19-5F49EE116CBB}"/>
              </a:ext>
            </a:extLst>
          </p:cNvPr>
          <p:cNvSpPr txBox="1"/>
          <p:nvPr/>
        </p:nvSpPr>
        <p:spPr>
          <a:xfrm>
            <a:off x="365352" y="789966"/>
            <a:ext cx="2682690" cy="1200329"/>
          </a:xfrm>
          <a:prstGeom prst="rect">
            <a:avLst/>
          </a:prstGeom>
          <a:noFill/>
        </p:spPr>
        <p:txBody>
          <a:bodyPr wrap="square" rtlCol="0">
            <a:spAutoFit/>
          </a:bodyPr>
          <a:lstStyle/>
          <a:p>
            <a:r>
              <a:rPr lang="en-IN" sz="3600" dirty="0">
                <a:solidFill>
                  <a:srgbClr val="012255"/>
                </a:solidFill>
                <a:latin typeface="Intro Bold" panose="02000000000000000000" pitchFamily="50" charset="0"/>
              </a:rPr>
              <a:t>Adafruit.io Setup -2</a:t>
            </a:r>
          </a:p>
        </p:txBody>
      </p:sp>
    </p:spTree>
    <p:extLst>
      <p:ext uri="{BB962C8B-B14F-4D97-AF65-F5344CB8AC3E}">
        <p14:creationId xmlns:p14="http://schemas.microsoft.com/office/powerpoint/2010/main" val="4186271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E66E17-72C5-46EB-8B5F-6C61FFB2C377}"/>
              </a:ext>
            </a:extLst>
          </p:cNvPr>
          <p:cNvSpPr/>
          <p:nvPr/>
        </p:nvSpPr>
        <p:spPr>
          <a:xfrm>
            <a:off x="7130005" y="464916"/>
            <a:ext cx="4282634" cy="10513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latin typeface="Intro Bold" panose="02000000000000000000" pitchFamily="50" charset="0"/>
              </a:rPr>
              <a:t>6. Configure Button On &amp; Off Value, Name and Text</a:t>
            </a:r>
          </a:p>
        </p:txBody>
      </p:sp>
      <p:sp>
        <p:nvSpPr>
          <p:cNvPr id="5" name="Rectangle 4">
            <a:extLst>
              <a:ext uri="{FF2B5EF4-FFF2-40B4-BE49-F238E27FC236}">
                <a16:creationId xmlns:a16="http://schemas.microsoft.com/office/drawing/2014/main" id="{F7E6B209-7D4C-4BF2-A94F-E07A14148ED3}"/>
              </a:ext>
            </a:extLst>
          </p:cNvPr>
          <p:cNvSpPr/>
          <p:nvPr/>
        </p:nvSpPr>
        <p:spPr>
          <a:xfrm>
            <a:off x="1535575" y="1180875"/>
            <a:ext cx="4433103" cy="8952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000" dirty="0">
                <a:latin typeface="Intro Bold" panose="02000000000000000000" pitchFamily="50" charset="0"/>
              </a:rPr>
              <a:t>5. Toggle Button for which relay, </a:t>
            </a:r>
          </a:p>
          <a:p>
            <a:pPr algn="ctr"/>
            <a:r>
              <a:rPr lang="en-IN" sz="2000" dirty="0">
                <a:latin typeface="Intro Bold" panose="02000000000000000000" pitchFamily="50" charset="0"/>
              </a:rPr>
              <a:t>select from list &gt; Next Step</a:t>
            </a:r>
          </a:p>
        </p:txBody>
      </p:sp>
      <p:pic>
        <p:nvPicPr>
          <p:cNvPr id="4" name="Picture 3">
            <a:extLst>
              <a:ext uri="{FF2B5EF4-FFF2-40B4-BE49-F238E27FC236}">
                <a16:creationId xmlns:a16="http://schemas.microsoft.com/office/drawing/2014/main" id="{1C306DDA-44AC-419D-A684-B625499CC0D0}"/>
              </a:ext>
            </a:extLst>
          </p:cNvPr>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55365" y1="82745" x2="66146" y2="83431"/>
                      </a14:backgroundRemoval>
                    </a14:imgEffect>
                  </a14:imgLayer>
                </a14:imgProps>
              </a:ext>
              <a:ext uri="{28A0092B-C50C-407E-A947-70E740481C1C}">
                <a14:useLocalDpi xmlns:a14="http://schemas.microsoft.com/office/drawing/2010/main" val="0"/>
              </a:ext>
            </a:extLst>
          </a:blip>
          <a:srcRect l="22298" t="11383" r="20105" b="10655"/>
          <a:stretch/>
        </p:blipFill>
        <p:spPr bwMode="auto">
          <a:xfrm>
            <a:off x="902652" y="1910080"/>
            <a:ext cx="6117908" cy="4267200"/>
          </a:xfrm>
          <a:prstGeom prst="rect">
            <a:avLst/>
          </a:prstGeom>
          <a:ln>
            <a:noFill/>
          </a:ln>
          <a:effectLst>
            <a:outerShdw blurRad="50800" dist="38100" dir="5400000" algn="t" rotWithShape="0">
              <a:prstClr val="black">
                <a:alpha val="40000"/>
              </a:prstClr>
            </a:outerShdw>
          </a:effectLst>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1F7A0503-DD38-4647-BF2B-1B7E569471D3}"/>
              </a:ext>
            </a:extLst>
          </p:cNvPr>
          <p:cNvPicPr/>
          <p:nvPr/>
        </p:nvPicPr>
        <p:blipFill rotWithShape="1">
          <a:blip r:embed="rId4" cstate="print">
            <a:extLst>
              <a:ext uri="{BEBA8EAE-BF5A-486C-A8C5-ECC9F3942E4B}">
                <a14:imgProps xmlns:a14="http://schemas.microsoft.com/office/drawing/2010/main">
                  <a14:imgLayer r:embed="rId5">
                    <a14:imgEffect>
                      <a14:backgroundRemoval t="10000" b="92647" l="10000" r="90000">
                        <a14:foregroundMark x1="57396" y1="34412" x2="55104" y2="81667"/>
                        <a14:foregroundMark x1="66354" y1="91078" x2="36771" y2="91078"/>
                        <a14:foregroundMark x1="36771" y1="91078" x2="36771" y2="91078"/>
                        <a14:foregroundMark x1="67813" y1="92647" x2="48646" y2="92647"/>
                        <a14:foregroundMark x1="63073" y1="23824" x2="58958" y2="61569"/>
                        <a14:foregroundMark x1="67240" y1="28529" x2="61406" y2="72549"/>
                        <a14:foregroundMark x1="63854" y1="22941" x2="50625" y2="73431"/>
                        <a14:foregroundMark x1="59271" y1="27157" x2="41667" y2="62647"/>
                        <a14:foregroundMark x1="57031" y1="32255" x2="49427" y2="70196"/>
                      </a14:backgroundRemoval>
                    </a14:imgEffect>
                  </a14:imgLayer>
                </a14:imgProps>
              </a:ext>
              <a:ext uri="{28A0092B-C50C-407E-A947-70E740481C1C}">
                <a14:useLocalDpi xmlns:a14="http://schemas.microsoft.com/office/drawing/2010/main" val="0"/>
              </a:ext>
            </a:extLst>
          </a:blip>
          <a:srcRect l="29100" t="8794" r="28370"/>
          <a:stretch/>
        </p:blipFill>
        <p:spPr bwMode="auto">
          <a:xfrm>
            <a:off x="7020560" y="1180875"/>
            <a:ext cx="4551680" cy="5553075"/>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EC5A237D-2B57-48A0-A4F2-315E203EA5A8}"/>
              </a:ext>
            </a:extLst>
          </p:cNvPr>
          <p:cNvSpPr txBox="1"/>
          <p:nvPr/>
        </p:nvSpPr>
        <p:spPr>
          <a:xfrm>
            <a:off x="308303" y="301039"/>
            <a:ext cx="7042446" cy="646331"/>
          </a:xfrm>
          <a:prstGeom prst="rect">
            <a:avLst/>
          </a:prstGeom>
          <a:noFill/>
        </p:spPr>
        <p:txBody>
          <a:bodyPr wrap="square" rtlCol="0">
            <a:spAutoFit/>
          </a:bodyPr>
          <a:lstStyle/>
          <a:p>
            <a:r>
              <a:rPr lang="en-IN" sz="3600" dirty="0">
                <a:solidFill>
                  <a:srgbClr val="012255"/>
                </a:solidFill>
                <a:latin typeface="Intro Bold" panose="02000000000000000000" pitchFamily="50" charset="0"/>
              </a:rPr>
              <a:t>Adafruit.io Setup -3</a:t>
            </a:r>
          </a:p>
        </p:txBody>
      </p:sp>
    </p:spTree>
    <p:extLst>
      <p:ext uri="{BB962C8B-B14F-4D97-AF65-F5344CB8AC3E}">
        <p14:creationId xmlns:p14="http://schemas.microsoft.com/office/powerpoint/2010/main" val="3628569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9B1390E-8338-4B97-A698-D2AA5E166B53}"/>
              </a:ext>
            </a:extLst>
          </p:cNvPr>
          <p:cNvSpPr/>
          <p:nvPr/>
        </p:nvSpPr>
        <p:spPr>
          <a:xfrm>
            <a:off x="875271" y="1158240"/>
            <a:ext cx="10441457" cy="1123531"/>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000" b="1" dirty="0">
                <a:latin typeface="Intro Bold" panose="02000000000000000000" pitchFamily="50" charset="0"/>
              </a:rPr>
              <a:t>7. After connecting all three feeds with Toggle Button</a:t>
            </a:r>
          </a:p>
        </p:txBody>
      </p:sp>
      <p:pic>
        <p:nvPicPr>
          <p:cNvPr id="4" name="Picture 3">
            <a:extLst>
              <a:ext uri="{FF2B5EF4-FFF2-40B4-BE49-F238E27FC236}">
                <a16:creationId xmlns:a16="http://schemas.microsoft.com/office/drawing/2014/main" id="{F1217E67-ED55-476B-8918-5CFCFDDBC01D}"/>
              </a:ext>
            </a:extLst>
          </p:cNvPr>
          <p:cNvPicPr/>
          <p:nvPr/>
        </p:nvPicPr>
        <p:blipFill rotWithShape="1">
          <a:blip r:embed="rId2"/>
          <a:srcRect r="1606" b="33824"/>
          <a:stretch/>
        </p:blipFill>
        <p:spPr bwMode="auto">
          <a:xfrm>
            <a:off x="875271" y="2281771"/>
            <a:ext cx="10441457" cy="4138051"/>
          </a:xfrm>
          <a:prstGeom prst="rect">
            <a:avLst/>
          </a:prstGeom>
          <a:solidFill>
            <a:schemeClr val="tx1">
              <a:lumMod val="75000"/>
              <a:lumOff val="25000"/>
            </a:schemeClr>
          </a:solid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935F92DF-12C9-4A67-81A3-8E35ECDA746B}"/>
              </a:ext>
            </a:extLst>
          </p:cNvPr>
          <p:cNvSpPr txBox="1"/>
          <p:nvPr/>
        </p:nvSpPr>
        <p:spPr>
          <a:xfrm>
            <a:off x="653743" y="438178"/>
            <a:ext cx="7042446" cy="646331"/>
          </a:xfrm>
          <a:prstGeom prst="rect">
            <a:avLst/>
          </a:prstGeom>
          <a:noFill/>
        </p:spPr>
        <p:txBody>
          <a:bodyPr wrap="square" rtlCol="0">
            <a:spAutoFit/>
          </a:bodyPr>
          <a:lstStyle/>
          <a:p>
            <a:r>
              <a:rPr lang="en-IN" sz="3600" dirty="0">
                <a:solidFill>
                  <a:srgbClr val="012255"/>
                </a:solidFill>
                <a:latin typeface="Intro Bold" panose="02000000000000000000" pitchFamily="50" charset="0"/>
              </a:rPr>
              <a:t>Adafruit.io Setup -4</a:t>
            </a:r>
          </a:p>
        </p:txBody>
      </p:sp>
    </p:spTree>
    <p:extLst>
      <p:ext uri="{BB962C8B-B14F-4D97-AF65-F5344CB8AC3E}">
        <p14:creationId xmlns:p14="http://schemas.microsoft.com/office/powerpoint/2010/main" val="68090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Ifttt GIF - Find on GIFER">
            <a:extLst>
              <a:ext uri="{FF2B5EF4-FFF2-40B4-BE49-F238E27FC236}">
                <a16:creationId xmlns:a16="http://schemas.microsoft.com/office/drawing/2014/main" id="{A355319C-37B3-4FF0-86E6-442D4993BF3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701488" y="4386261"/>
            <a:ext cx="4450948" cy="222547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IFTTT | If This Then That - web automation service | QNAP">
            <a:extLst>
              <a:ext uri="{FF2B5EF4-FFF2-40B4-BE49-F238E27FC236}">
                <a16:creationId xmlns:a16="http://schemas.microsoft.com/office/drawing/2014/main" id="{0C568ABD-D109-40CB-84F4-9C050B20BFE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35605" y="475512"/>
            <a:ext cx="5455920" cy="909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9C6A9AA-EFD5-4C86-80A7-1175386E0F8A}"/>
              </a:ext>
            </a:extLst>
          </p:cNvPr>
          <p:cNvSpPr txBox="1"/>
          <p:nvPr/>
        </p:nvSpPr>
        <p:spPr>
          <a:xfrm>
            <a:off x="795983" y="510674"/>
            <a:ext cx="1947217" cy="707886"/>
          </a:xfrm>
          <a:prstGeom prst="rect">
            <a:avLst/>
          </a:prstGeom>
          <a:noFill/>
        </p:spPr>
        <p:txBody>
          <a:bodyPr wrap="square" rtlCol="0">
            <a:spAutoFit/>
          </a:bodyPr>
          <a:lstStyle/>
          <a:p>
            <a:r>
              <a:rPr lang="en-IN" sz="4000" b="1" dirty="0">
                <a:solidFill>
                  <a:srgbClr val="012255"/>
                </a:solidFill>
                <a:latin typeface="Gotham" panose="02000504050000020004" pitchFamily="2" charset="0"/>
              </a:rPr>
              <a:t>IFTTT-</a:t>
            </a:r>
          </a:p>
        </p:txBody>
      </p:sp>
      <p:sp>
        <p:nvSpPr>
          <p:cNvPr id="6" name="TextBox 5">
            <a:extLst>
              <a:ext uri="{FF2B5EF4-FFF2-40B4-BE49-F238E27FC236}">
                <a16:creationId xmlns:a16="http://schemas.microsoft.com/office/drawing/2014/main" id="{A47FC7DE-0796-43B8-A054-17F72F6F6325}"/>
              </a:ext>
            </a:extLst>
          </p:cNvPr>
          <p:cNvSpPr txBox="1"/>
          <p:nvPr/>
        </p:nvSpPr>
        <p:spPr>
          <a:xfrm>
            <a:off x="929351" y="3429000"/>
            <a:ext cx="8260948" cy="1200329"/>
          </a:xfrm>
          <a:prstGeom prst="rect">
            <a:avLst/>
          </a:prstGeom>
          <a:noFill/>
        </p:spPr>
        <p:txBody>
          <a:bodyPr wrap="square">
            <a:spAutoFit/>
          </a:bodyPr>
          <a:lstStyle/>
          <a:p>
            <a:pPr marL="0" marR="0" algn="just">
              <a:spcBef>
                <a:spcPts val="0"/>
              </a:spcBef>
              <a:spcAft>
                <a:spcPts val="0"/>
              </a:spcAft>
            </a:pPr>
            <a:r>
              <a:rPr lang="en-US" sz="2400" dirty="0">
                <a:effectLst/>
                <a:latin typeface="Intro Book" panose="02000000000000000000" pitchFamily="50" charset="0"/>
                <a:ea typeface="Times New Roman" panose="02020603050405020304" pitchFamily="18" charset="0"/>
              </a:rPr>
              <a:t>Applet- An Applet connects two or more apps or devices together. It enables you to do something that those apps or devices couldn't do on their own.</a:t>
            </a:r>
            <a:endParaRPr lang="en-IN" sz="2400" dirty="0">
              <a:effectLst/>
              <a:latin typeface="Intro Book" panose="02000000000000000000" pitchFamily="50" charset="0"/>
              <a:ea typeface="Times New Roman" panose="02020603050405020304" pitchFamily="18" charset="0"/>
            </a:endParaRPr>
          </a:p>
        </p:txBody>
      </p:sp>
      <p:sp>
        <p:nvSpPr>
          <p:cNvPr id="9" name="TextBox 8">
            <a:extLst>
              <a:ext uri="{FF2B5EF4-FFF2-40B4-BE49-F238E27FC236}">
                <a16:creationId xmlns:a16="http://schemas.microsoft.com/office/drawing/2014/main" id="{13E9CD28-C0B4-4CA0-8202-2EC8BF60CD33}"/>
              </a:ext>
            </a:extLst>
          </p:cNvPr>
          <p:cNvSpPr txBox="1"/>
          <p:nvPr/>
        </p:nvSpPr>
        <p:spPr>
          <a:xfrm>
            <a:off x="929351" y="1919619"/>
            <a:ext cx="9268428" cy="1200329"/>
          </a:xfrm>
          <a:prstGeom prst="rect">
            <a:avLst/>
          </a:prstGeom>
          <a:noFill/>
        </p:spPr>
        <p:txBody>
          <a:bodyPr wrap="square">
            <a:spAutoFit/>
          </a:bodyPr>
          <a:lstStyle/>
          <a:p>
            <a:r>
              <a:rPr lang="en-US" sz="2400" b="1" i="0" u="none" strike="noStrike" dirty="0">
                <a:solidFill>
                  <a:srgbClr val="2980B9"/>
                </a:solidFill>
                <a:effectLst/>
                <a:latin typeface="Intro Book" panose="02000000000000000000" pitchFamily="50" charset="0"/>
              </a:rPr>
              <a:t>IFTTT</a:t>
            </a:r>
            <a:r>
              <a:rPr lang="en-US" sz="2400" b="1" i="0" dirty="0">
                <a:solidFill>
                  <a:srgbClr val="404040"/>
                </a:solidFill>
                <a:effectLst/>
                <a:latin typeface="Intro Book" panose="02000000000000000000" pitchFamily="50" charset="0"/>
              </a:rPr>
              <a:t>-</a:t>
            </a:r>
            <a:r>
              <a:rPr lang="en-US" sz="2400" b="0" i="0" dirty="0">
                <a:solidFill>
                  <a:srgbClr val="404040"/>
                </a:solidFill>
                <a:effectLst/>
                <a:latin typeface="Intro Book" panose="02000000000000000000" pitchFamily="50" charset="0"/>
              </a:rPr>
              <a:t> If This Then That, also known as IFTTT,  is a free </a:t>
            </a:r>
            <a:r>
              <a:rPr lang="en-US" sz="2400" b="0" i="0" u="sng" dirty="0">
                <a:solidFill>
                  <a:srgbClr val="404040"/>
                </a:solidFill>
                <a:effectLst/>
                <a:latin typeface="Intro Book" panose="02000000000000000000" pitchFamily="50" charset="0"/>
              </a:rPr>
              <a:t>web-based service to create chains of simple conditional statements, called applets.</a:t>
            </a:r>
            <a:endParaRPr lang="en-IN" sz="2400" u="sng" dirty="0">
              <a:latin typeface="Intro Book" panose="02000000000000000000" pitchFamily="50" charset="0"/>
            </a:endParaRPr>
          </a:p>
        </p:txBody>
      </p:sp>
    </p:spTree>
    <p:extLst>
      <p:ext uri="{BB962C8B-B14F-4D97-AF65-F5344CB8AC3E}">
        <p14:creationId xmlns:p14="http://schemas.microsoft.com/office/powerpoint/2010/main" val="1011836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CAF87CF-1FDA-4E1C-82C5-5258E8918951}"/>
              </a:ext>
            </a:extLst>
          </p:cNvPr>
          <p:cNvSpPr/>
          <p:nvPr/>
        </p:nvSpPr>
        <p:spPr>
          <a:xfrm>
            <a:off x="6178514" y="2394803"/>
            <a:ext cx="5627282" cy="6217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latin typeface="Intro Bold" panose="02000000000000000000" pitchFamily="50" charset="0"/>
              </a:rPr>
              <a:t>2. Create Applet</a:t>
            </a:r>
          </a:p>
        </p:txBody>
      </p:sp>
      <p:grpSp>
        <p:nvGrpSpPr>
          <p:cNvPr id="6" name="Group 5">
            <a:extLst>
              <a:ext uri="{FF2B5EF4-FFF2-40B4-BE49-F238E27FC236}">
                <a16:creationId xmlns:a16="http://schemas.microsoft.com/office/drawing/2014/main" id="{6093BA8F-6084-4182-AC75-B9FB6EEB9492}"/>
              </a:ext>
            </a:extLst>
          </p:cNvPr>
          <p:cNvGrpSpPr/>
          <p:nvPr/>
        </p:nvGrpSpPr>
        <p:grpSpPr>
          <a:xfrm>
            <a:off x="684165" y="2882482"/>
            <a:ext cx="5313680" cy="2783840"/>
            <a:chOff x="915658" y="2407920"/>
            <a:chExt cx="5313680" cy="2783840"/>
          </a:xfrm>
        </p:grpSpPr>
        <p:sp>
          <p:nvSpPr>
            <p:cNvPr id="5" name="Rectangle 4">
              <a:extLst>
                <a:ext uri="{FF2B5EF4-FFF2-40B4-BE49-F238E27FC236}">
                  <a16:creationId xmlns:a16="http://schemas.microsoft.com/office/drawing/2014/main" id="{7FCAA683-6391-429D-A1C5-6C48B9DDCF24}"/>
                </a:ext>
              </a:extLst>
            </p:cNvPr>
            <p:cNvSpPr/>
            <p:nvPr/>
          </p:nvSpPr>
          <p:spPr>
            <a:xfrm>
              <a:off x="915658" y="2407920"/>
              <a:ext cx="5313680" cy="5181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latin typeface="Intro Bold" panose="02000000000000000000" pitchFamily="50" charset="0"/>
                </a:rPr>
                <a:t>1. Create account on IFTTT</a:t>
              </a:r>
            </a:p>
          </p:txBody>
        </p:sp>
        <p:pic>
          <p:nvPicPr>
            <p:cNvPr id="4" name="Picture 3">
              <a:extLst>
                <a:ext uri="{FF2B5EF4-FFF2-40B4-BE49-F238E27FC236}">
                  <a16:creationId xmlns:a16="http://schemas.microsoft.com/office/drawing/2014/main" id="{C3B16FC9-43A7-42FC-812B-EB983E26F9E0}"/>
                </a:ext>
              </a:extLst>
            </p:cNvPr>
            <p:cNvPicPr/>
            <p:nvPr/>
          </p:nvPicPr>
          <p:blipFill rotWithShape="1">
            <a:blip r:embed="rId2"/>
            <a:srcRect t="8206" r="1784" b="12797"/>
            <a:stretch/>
          </p:blipFill>
          <p:spPr bwMode="auto">
            <a:xfrm>
              <a:off x="927076" y="2926080"/>
              <a:ext cx="5302262" cy="2265680"/>
            </a:xfrm>
            <a:prstGeom prst="rect">
              <a:avLst/>
            </a:prstGeom>
            <a:ln>
              <a:noFill/>
            </a:ln>
            <a:effectLst>
              <a:outerShdw blurRad="50800" dist="38100" dir="5400000" algn="t" rotWithShape="0">
                <a:prstClr val="black">
                  <a:alpha val="40000"/>
                </a:prstClr>
              </a:outerShdw>
            </a:effectLst>
            <a:extLst>
              <a:ext uri="{53640926-AAD7-44D8-BBD7-CCE9431645EC}">
                <a14:shadowObscured xmlns:a14="http://schemas.microsoft.com/office/drawing/2010/main"/>
              </a:ext>
            </a:extLst>
          </p:spPr>
        </p:pic>
      </p:grpSp>
      <p:pic>
        <p:nvPicPr>
          <p:cNvPr id="7" name="Picture 6">
            <a:extLst>
              <a:ext uri="{FF2B5EF4-FFF2-40B4-BE49-F238E27FC236}">
                <a16:creationId xmlns:a16="http://schemas.microsoft.com/office/drawing/2014/main" id="{BECE98F0-8A04-43D6-AED7-16A1DA8FA2D8}"/>
              </a:ext>
            </a:extLst>
          </p:cNvPr>
          <p:cNvPicPr/>
          <p:nvPr/>
        </p:nvPicPr>
        <p:blipFill rotWithShape="1">
          <a:blip r:embed="rId3"/>
          <a:srcRect t="9922"/>
          <a:stretch/>
        </p:blipFill>
        <p:spPr bwMode="auto">
          <a:xfrm>
            <a:off x="6178514" y="2973923"/>
            <a:ext cx="5627281" cy="2692400"/>
          </a:xfrm>
          <a:prstGeom prst="rect">
            <a:avLst/>
          </a:prstGeom>
          <a:ln>
            <a:noFill/>
          </a:ln>
          <a:effectLst>
            <a:outerShdw blurRad="50800" dist="38100" dir="5400000" algn="t" rotWithShape="0">
              <a:prstClr val="black">
                <a:alpha val="40000"/>
              </a:prstClr>
            </a:outerShdw>
          </a:effectLst>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B31BF30F-6635-4260-9FE5-81DA94A0BB55}"/>
              </a:ext>
            </a:extLst>
          </p:cNvPr>
          <p:cNvSpPr/>
          <p:nvPr/>
        </p:nvSpPr>
        <p:spPr>
          <a:xfrm>
            <a:off x="10185495" y="2973923"/>
            <a:ext cx="510988" cy="35141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8D6162C4-9503-4E58-9A5F-7DE3BB7B720D}"/>
              </a:ext>
            </a:extLst>
          </p:cNvPr>
          <p:cNvSpPr txBox="1"/>
          <p:nvPr/>
        </p:nvSpPr>
        <p:spPr>
          <a:xfrm>
            <a:off x="624563" y="709721"/>
            <a:ext cx="6451600" cy="646331"/>
          </a:xfrm>
          <a:prstGeom prst="rect">
            <a:avLst/>
          </a:prstGeom>
          <a:noFill/>
        </p:spPr>
        <p:txBody>
          <a:bodyPr wrap="square" rtlCol="0">
            <a:spAutoFit/>
          </a:bodyPr>
          <a:lstStyle/>
          <a:p>
            <a:r>
              <a:rPr lang="en-IN" sz="3600" dirty="0">
                <a:latin typeface="Intro Bold" panose="02000000000000000000" pitchFamily="50" charset="0"/>
              </a:rPr>
              <a:t>IFTTT Setup-1</a:t>
            </a:r>
          </a:p>
        </p:txBody>
      </p:sp>
    </p:spTree>
    <p:extLst>
      <p:ext uri="{BB962C8B-B14F-4D97-AF65-F5344CB8AC3E}">
        <p14:creationId xmlns:p14="http://schemas.microsoft.com/office/powerpoint/2010/main" val="3574958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D4F1216-7CC2-41BC-95EA-DE01F5FA7507}"/>
              </a:ext>
            </a:extLst>
          </p:cNvPr>
          <p:cNvGrpSpPr/>
          <p:nvPr/>
        </p:nvGrpSpPr>
        <p:grpSpPr>
          <a:xfrm>
            <a:off x="861929" y="1683462"/>
            <a:ext cx="4977114" cy="4775210"/>
            <a:chOff x="983849" y="1683462"/>
            <a:chExt cx="4977114" cy="4775210"/>
          </a:xfrm>
        </p:grpSpPr>
        <p:sp>
          <p:nvSpPr>
            <p:cNvPr id="5" name="Rectangle 4">
              <a:extLst>
                <a:ext uri="{FF2B5EF4-FFF2-40B4-BE49-F238E27FC236}">
                  <a16:creationId xmlns:a16="http://schemas.microsoft.com/office/drawing/2014/main" id="{FAEF7E77-0861-4525-A0F4-FBED9D0D8B25}"/>
                </a:ext>
              </a:extLst>
            </p:cNvPr>
            <p:cNvSpPr/>
            <p:nvPr/>
          </p:nvSpPr>
          <p:spPr>
            <a:xfrm>
              <a:off x="983849" y="1683462"/>
              <a:ext cx="4977114" cy="7574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latin typeface="Intro Bold" panose="02000000000000000000" pitchFamily="50" charset="0"/>
                </a:rPr>
                <a:t>3. If This &gt; Add Button &gt; Google Assistant</a:t>
              </a:r>
            </a:p>
          </p:txBody>
        </p:sp>
        <p:pic>
          <p:nvPicPr>
            <p:cNvPr id="4" name="Picture 3">
              <a:extLst>
                <a:ext uri="{FF2B5EF4-FFF2-40B4-BE49-F238E27FC236}">
                  <a16:creationId xmlns:a16="http://schemas.microsoft.com/office/drawing/2014/main" id="{6DBDD33C-15CD-4B55-BB95-007625CB2AB5}"/>
                </a:ext>
              </a:extLst>
            </p:cNvPr>
            <p:cNvPicPr/>
            <p:nvPr/>
          </p:nvPicPr>
          <p:blipFill rotWithShape="1">
            <a:blip r:embed="rId2"/>
            <a:srcRect l="19728" t="10357" r="21287"/>
            <a:stretch/>
          </p:blipFill>
          <p:spPr bwMode="auto">
            <a:xfrm>
              <a:off x="983849" y="2440947"/>
              <a:ext cx="4977114" cy="4017725"/>
            </a:xfrm>
            <a:prstGeom prst="rect">
              <a:avLst/>
            </a:prstGeom>
            <a:ln>
              <a:noFill/>
            </a:ln>
            <a:effectLst>
              <a:outerShdw blurRad="50800" dist="38100" dir="5400000" algn="t" rotWithShape="0">
                <a:prstClr val="black">
                  <a:alpha val="40000"/>
                </a:prstClr>
              </a:outerShdw>
            </a:effectLst>
            <a:extLst>
              <a:ext uri="{53640926-AAD7-44D8-BBD7-CCE9431645EC}">
                <a14:shadowObscured xmlns:a14="http://schemas.microsoft.com/office/drawing/2010/main"/>
              </a:ext>
            </a:extLst>
          </p:spPr>
        </p:pic>
      </p:grpSp>
      <p:grpSp>
        <p:nvGrpSpPr>
          <p:cNvPr id="10" name="Group 9">
            <a:extLst>
              <a:ext uri="{FF2B5EF4-FFF2-40B4-BE49-F238E27FC236}">
                <a16:creationId xmlns:a16="http://schemas.microsoft.com/office/drawing/2014/main" id="{39424EEA-BA0E-4FB3-876D-D28744B98E9B}"/>
              </a:ext>
            </a:extLst>
          </p:cNvPr>
          <p:cNvGrpSpPr/>
          <p:nvPr/>
        </p:nvGrpSpPr>
        <p:grpSpPr>
          <a:xfrm>
            <a:off x="6231039" y="1244736"/>
            <a:ext cx="5668010" cy="5213936"/>
            <a:chOff x="6096000" y="1133524"/>
            <a:chExt cx="5668010" cy="5213936"/>
          </a:xfrm>
        </p:grpSpPr>
        <p:sp>
          <p:nvSpPr>
            <p:cNvPr id="9" name="Rectangle 8">
              <a:extLst>
                <a:ext uri="{FF2B5EF4-FFF2-40B4-BE49-F238E27FC236}">
                  <a16:creationId xmlns:a16="http://schemas.microsoft.com/office/drawing/2014/main" id="{925AD0CE-CFC4-4B01-A657-DAA3186C4587}"/>
                </a:ext>
              </a:extLst>
            </p:cNvPr>
            <p:cNvSpPr/>
            <p:nvPr/>
          </p:nvSpPr>
          <p:spPr>
            <a:xfrm>
              <a:off x="6096000" y="1133524"/>
              <a:ext cx="5668009" cy="5499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latin typeface="Intro Bold" panose="02000000000000000000" pitchFamily="50" charset="0"/>
                </a:rPr>
                <a:t>4. Search and Connect Google Assistant</a:t>
              </a:r>
            </a:p>
          </p:txBody>
        </p:sp>
        <p:pic>
          <p:nvPicPr>
            <p:cNvPr id="7" name="Picture 6">
              <a:extLst>
                <a:ext uri="{FF2B5EF4-FFF2-40B4-BE49-F238E27FC236}">
                  <a16:creationId xmlns:a16="http://schemas.microsoft.com/office/drawing/2014/main" id="{66FD639D-1CC7-4FF8-BC30-CC7C8A6DDB7E}"/>
                </a:ext>
              </a:extLst>
            </p:cNvPr>
            <p:cNvPicPr/>
            <p:nvPr/>
          </p:nvPicPr>
          <p:blipFill rotWithShape="1">
            <a:blip r:embed="rId3" cstate="print">
              <a:extLst>
                <a:ext uri="{28A0092B-C50C-407E-A947-70E740481C1C}">
                  <a14:useLocalDpi xmlns:a14="http://schemas.microsoft.com/office/drawing/2010/main" val="0"/>
                </a:ext>
              </a:extLst>
            </a:blip>
            <a:srcRect t="12366" b="23059"/>
            <a:stretch/>
          </p:blipFill>
          <p:spPr bwMode="auto">
            <a:xfrm>
              <a:off x="6096000" y="1683462"/>
              <a:ext cx="5668010" cy="1944370"/>
            </a:xfrm>
            <a:prstGeom prst="rect">
              <a:avLst/>
            </a:prstGeom>
            <a:ln>
              <a:noFill/>
            </a:ln>
            <a:effectLst>
              <a:outerShdw blurRad="50800" dist="38100" dir="5400000" algn="t" rotWithShape="0">
                <a:prstClr val="black">
                  <a:alpha val="40000"/>
                </a:prstClr>
              </a:outerShdw>
            </a:effectLst>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68BB59C0-DF9E-4F2A-93B2-B10658622801}"/>
                </a:ext>
              </a:extLst>
            </p:cNvPr>
            <p:cNvPicPr/>
            <p:nvPr/>
          </p:nvPicPr>
          <p:blipFill rotWithShape="1">
            <a:blip r:embed="rId4"/>
            <a:srcRect t="11507"/>
            <a:stretch/>
          </p:blipFill>
          <p:spPr>
            <a:xfrm>
              <a:off x="6096000" y="3627832"/>
              <a:ext cx="5668010" cy="2719628"/>
            </a:xfrm>
            <a:prstGeom prst="rect">
              <a:avLst/>
            </a:prstGeom>
            <a:effectLst>
              <a:outerShdw blurRad="50800" dist="38100" dir="5400000" algn="t" rotWithShape="0">
                <a:prstClr val="black">
                  <a:alpha val="40000"/>
                </a:prstClr>
              </a:outerShdw>
            </a:effectLst>
          </p:spPr>
        </p:pic>
      </p:grpSp>
      <p:sp>
        <p:nvSpPr>
          <p:cNvPr id="11" name="TextBox 10">
            <a:extLst>
              <a:ext uri="{FF2B5EF4-FFF2-40B4-BE49-F238E27FC236}">
                <a16:creationId xmlns:a16="http://schemas.microsoft.com/office/drawing/2014/main" id="{DD9BD228-A7FE-430B-9153-8C4875AB56E6}"/>
              </a:ext>
            </a:extLst>
          </p:cNvPr>
          <p:cNvSpPr txBox="1"/>
          <p:nvPr/>
        </p:nvSpPr>
        <p:spPr>
          <a:xfrm>
            <a:off x="776963" y="550209"/>
            <a:ext cx="6451600" cy="646331"/>
          </a:xfrm>
          <a:prstGeom prst="rect">
            <a:avLst/>
          </a:prstGeom>
          <a:noFill/>
        </p:spPr>
        <p:txBody>
          <a:bodyPr wrap="square" rtlCol="0">
            <a:spAutoFit/>
          </a:bodyPr>
          <a:lstStyle/>
          <a:p>
            <a:r>
              <a:rPr lang="en-IN" sz="3600" dirty="0">
                <a:latin typeface="Intro Bold" panose="02000000000000000000" pitchFamily="50" charset="0"/>
              </a:rPr>
              <a:t>IFTTT Setup-2</a:t>
            </a:r>
          </a:p>
        </p:txBody>
      </p:sp>
    </p:spTree>
    <p:extLst>
      <p:ext uri="{BB962C8B-B14F-4D97-AF65-F5344CB8AC3E}">
        <p14:creationId xmlns:p14="http://schemas.microsoft.com/office/powerpoint/2010/main" val="39967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A2A4142-BC63-4DAC-B3E3-12D37C1E8019}"/>
              </a:ext>
            </a:extLst>
          </p:cNvPr>
          <p:cNvSpPr/>
          <p:nvPr/>
        </p:nvSpPr>
        <p:spPr>
          <a:xfrm>
            <a:off x="5680198" y="0"/>
            <a:ext cx="6511802" cy="68580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C80FB937-EA65-4B6F-89D2-AE9C10E4FC90}"/>
              </a:ext>
            </a:extLst>
          </p:cNvPr>
          <p:cNvGrpSpPr/>
          <p:nvPr/>
        </p:nvGrpSpPr>
        <p:grpSpPr>
          <a:xfrm>
            <a:off x="6187440" y="634096"/>
            <a:ext cx="5273041" cy="5499099"/>
            <a:chOff x="0" y="0"/>
            <a:chExt cx="5316414" cy="5259977"/>
          </a:xfrm>
          <a:effectLst/>
        </p:grpSpPr>
        <p:grpSp>
          <p:nvGrpSpPr>
            <p:cNvPr id="5" name="Group 4">
              <a:extLst>
                <a:ext uri="{FF2B5EF4-FFF2-40B4-BE49-F238E27FC236}">
                  <a16:creationId xmlns:a16="http://schemas.microsoft.com/office/drawing/2014/main" id="{8F8E3CDF-A04D-49F1-863D-E820789ECAA3}"/>
                </a:ext>
              </a:extLst>
            </p:cNvPr>
            <p:cNvGrpSpPr/>
            <p:nvPr/>
          </p:nvGrpSpPr>
          <p:grpSpPr>
            <a:xfrm>
              <a:off x="0" y="0"/>
              <a:ext cx="5316414" cy="5259977"/>
              <a:chOff x="0" y="0"/>
              <a:chExt cx="5316414" cy="5259977"/>
            </a:xfrm>
          </p:grpSpPr>
          <p:sp>
            <p:nvSpPr>
              <p:cNvPr id="7" name="Oval 6">
                <a:extLst>
                  <a:ext uri="{FF2B5EF4-FFF2-40B4-BE49-F238E27FC236}">
                    <a16:creationId xmlns:a16="http://schemas.microsoft.com/office/drawing/2014/main" id="{8106C490-BC79-4D1C-856A-54D03E3ACFE7}"/>
                  </a:ext>
                </a:extLst>
              </p:cNvPr>
              <p:cNvSpPr/>
              <p:nvPr/>
            </p:nvSpPr>
            <p:spPr>
              <a:xfrm>
                <a:off x="1344386" y="0"/>
                <a:ext cx="2392680" cy="8305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endParaRPr lang="en-IN">
                  <a:latin typeface="Intro Book" panose="02000000000000000000" pitchFamily="50" charset="0"/>
                </a:endParaRPr>
              </a:p>
            </p:txBody>
          </p:sp>
          <p:grpSp>
            <p:nvGrpSpPr>
              <p:cNvPr id="8" name="Group 7">
                <a:extLst>
                  <a:ext uri="{FF2B5EF4-FFF2-40B4-BE49-F238E27FC236}">
                    <a16:creationId xmlns:a16="http://schemas.microsoft.com/office/drawing/2014/main" id="{272F8542-80F3-4C65-98EC-5B17B1D9BBF9}"/>
                  </a:ext>
                </a:extLst>
              </p:cNvPr>
              <p:cNvGrpSpPr/>
              <p:nvPr/>
            </p:nvGrpSpPr>
            <p:grpSpPr>
              <a:xfrm>
                <a:off x="0" y="832757"/>
                <a:ext cx="5316414" cy="4427220"/>
                <a:chOff x="0" y="0"/>
                <a:chExt cx="5316414" cy="4427220"/>
              </a:xfrm>
            </p:grpSpPr>
            <p:grpSp>
              <p:nvGrpSpPr>
                <p:cNvPr id="9" name="Group 8">
                  <a:extLst>
                    <a:ext uri="{FF2B5EF4-FFF2-40B4-BE49-F238E27FC236}">
                      <a16:creationId xmlns:a16="http://schemas.microsoft.com/office/drawing/2014/main" id="{D52690C9-5B83-4963-8AC5-1F2D4CE0955C}"/>
                    </a:ext>
                  </a:extLst>
                </p:cNvPr>
                <p:cNvGrpSpPr/>
                <p:nvPr/>
              </p:nvGrpSpPr>
              <p:grpSpPr>
                <a:xfrm>
                  <a:off x="0" y="0"/>
                  <a:ext cx="5240383" cy="4427220"/>
                  <a:chOff x="0" y="0"/>
                  <a:chExt cx="5240383" cy="4427220"/>
                </a:xfrm>
              </p:grpSpPr>
              <p:grpSp>
                <p:nvGrpSpPr>
                  <p:cNvPr id="16" name="Group 15">
                    <a:extLst>
                      <a:ext uri="{FF2B5EF4-FFF2-40B4-BE49-F238E27FC236}">
                        <a16:creationId xmlns:a16="http://schemas.microsoft.com/office/drawing/2014/main" id="{B791A343-E97D-42E2-A423-E7C30D86EA1F}"/>
                      </a:ext>
                    </a:extLst>
                  </p:cNvPr>
                  <p:cNvGrpSpPr/>
                  <p:nvPr/>
                </p:nvGrpSpPr>
                <p:grpSpPr>
                  <a:xfrm>
                    <a:off x="381000" y="0"/>
                    <a:ext cx="4859383" cy="1465218"/>
                    <a:chOff x="0" y="0"/>
                    <a:chExt cx="4859383" cy="1465218"/>
                  </a:xfrm>
                </p:grpSpPr>
                <p:sp>
                  <p:nvSpPr>
                    <p:cNvPr id="27" name="Rectangle 26">
                      <a:extLst>
                        <a:ext uri="{FF2B5EF4-FFF2-40B4-BE49-F238E27FC236}">
                          <a16:creationId xmlns:a16="http://schemas.microsoft.com/office/drawing/2014/main" id="{6BF4C9FA-BB61-49D1-B7E7-763D80958B8A}"/>
                        </a:ext>
                      </a:extLst>
                    </p:cNvPr>
                    <p:cNvSpPr/>
                    <p:nvPr/>
                  </p:nvSpPr>
                  <p:spPr>
                    <a:xfrm>
                      <a:off x="0" y="642258"/>
                      <a:ext cx="1691640" cy="80889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a:effectLst/>
                          <a:latin typeface="Intro Book" panose="02000000000000000000" pitchFamily="50" charset="0"/>
                          <a:ea typeface="Times New Roman" panose="02020603050405020304" pitchFamily="18" charset="0"/>
                        </a:rPr>
                        <a:t>Android App</a:t>
                      </a:r>
                      <a:endParaRPr lang="en-IN" sz="1200">
                        <a:effectLst/>
                        <a:latin typeface="Intro Book" panose="02000000000000000000" pitchFamily="50" charset="0"/>
                        <a:ea typeface="Times New Roman" panose="02020603050405020304" pitchFamily="18" charset="0"/>
                      </a:endParaRPr>
                    </a:p>
                  </p:txBody>
                </p:sp>
                <p:sp>
                  <p:nvSpPr>
                    <p:cNvPr id="28" name="Rectangle 27">
                      <a:extLst>
                        <a:ext uri="{FF2B5EF4-FFF2-40B4-BE49-F238E27FC236}">
                          <a16:creationId xmlns:a16="http://schemas.microsoft.com/office/drawing/2014/main" id="{D28404C6-9232-4307-88CC-1DBDD7685C4B}"/>
                        </a:ext>
                      </a:extLst>
                    </p:cNvPr>
                    <p:cNvSpPr/>
                    <p:nvPr/>
                  </p:nvSpPr>
                  <p:spPr>
                    <a:xfrm>
                      <a:off x="3167743" y="642258"/>
                      <a:ext cx="1691640" cy="82296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a:effectLst/>
                          <a:latin typeface="Intro Book" panose="02000000000000000000" pitchFamily="50" charset="0"/>
                          <a:ea typeface="Times New Roman" panose="02020603050405020304" pitchFamily="18" charset="0"/>
                        </a:rPr>
                        <a:t>Google Assistant</a:t>
                      </a:r>
                      <a:endParaRPr lang="en-IN" sz="1200">
                        <a:effectLst/>
                        <a:latin typeface="Intro Book" panose="02000000000000000000" pitchFamily="50" charset="0"/>
                        <a:ea typeface="Times New Roman" panose="02020603050405020304" pitchFamily="18" charset="0"/>
                      </a:endParaRPr>
                    </a:p>
                  </p:txBody>
                </p:sp>
                <p:grpSp>
                  <p:nvGrpSpPr>
                    <p:cNvPr id="29" name="Group 28">
                      <a:extLst>
                        <a:ext uri="{FF2B5EF4-FFF2-40B4-BE49-F238E27FC236}">
                          <a16:creationId xmlns:a16="http://schemas.microsoft.com/office/drawing/2014/main" id="{99E2C999-D46A-4B6C-B3D4-86CF738A3EDC}"/>
                        </a:ext>
                      </a:extLst>
                    </p:cNvPr>
                    <p:cNvGrpSpPr/>
                    <p:nvPr/>
                  </p:nvGrpSpPr>
                  <p:grpSpPr>
                    <a:xfrm>
                      <a:off x="625929" y="0"/>
                      <a:ext cx="3127738" cy="621665"/>
                      <a:chOff x="0" y="0"/>
                      <a:chExt cx="3127738" cy="621665"/>
                    </a:xfrm>
                  </p:grpSpPr>
                  <p:cxnSp>
                    <p:nvCxnSpPr>
                      <p:cNvPr id="30" name="Straight Arrow Connector 29">
                        <a:extLst>
                          <a:ext uri="{FF2B5EF4-FFF2-40B4-BE49-F238E27FC236}">
                            <a16:creationId xmlns:a16="http://schemas.microsoft.com/office/drawing/2014/main" id="{0119B292-D0BF-4012-8E06-575955A35C76}"/>
                          </a:ext>
                        </a:extLst>
                      </p:cNvPr>
                      <p:cNvCxnSpPr/>
                      <p:nvPr/>
                    </p:nvCxnSpPr>
                    <p:spPr>
                      <a:xfrm flipH="1">
                        <a:off x="0" y="0"/>
                        <a:ext cx="1539240" cy="621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62BC4EC-ECD3-4A4C-8F0F-019B9888BC84}"/>
                          </a:ext>
                        </a:extLst>
                      </p:cNvPr>
                      <p:cNvCxnSpPr/>
                      <p:nvPr/>
                    </p:nvCxnSpPr>
                    <p:spPr>
                      <a:xfrm>
                        <a:off x="1529443" y="0"/>
                        <a:ext cx="1598295" cy="6115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7" name="Straight Arrow Connector 16">
                    <a:extLst>
                      <a:ext uri="{FF2B5EF4-FFF2-40B4-BE49-F238E27FC236}">
                        <a16:creationId xmlns:a16="http://schemas.microsoft.com/office/drawing/2014/main" id="{BA01F513-E956-49C9-A1CE-2755DDFDE5A8}"/>
                      </a:ext>
                    </a:extLst>
                  </p:cNvPr>
                  <p:cNvCxnSpPr/>
                  <p:nvPr/>
                </p:nvCxnSpPr>
                <p:spPr>
                  <a:xfrm>
                    <a:off x="1219200" y="1469572"/>
                    <a:ext cx="0" cy="3171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3521ECB7-B278-4483-8476-302E3C8DC297}"/>
                      </a:ext>
                    </a:extLst>
                  </p:cNvPr>
                  <p:cNvSpPr/>
                  <p:nvPr/>
                </p:nvSpPr>
                <p:spPr>
                  <a:xfrm>
                    <a:off x="370114" y="1807029"/>
                    <a:ext cx="1691640" cy="69752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a:effectLst/>
                        <a:latin typeface="Intro Book" panose="02000000000000000000" pitchFamily="50" charset="0"/>
                        <a:ea typeface="Times New Roman" panose="02020603050405020304" pitchFamily="18" charset="0"/>
                      </a:rPr>
                      <a:t>Arduino UNO R3</a:t>
                    </a:r>
                    <a:endParaRPr lang="en-IN" sz="1200">
                      <a:effectLst/>
                      <a:latin typeface="Intro Book" panose="02000000000000000000" pitchFamily="50" charset="0"/>
                      <a:ea typeface="Times New Roman" panose="02020603050405020304" pitchFamily="18" charset="0"/>
                    </a:endParaRPr>
                  </a:p>
                </p:txBody>
              </p:sp>
              <p:sp>
                <p:nvSpPr>
                  <p:cNvPr id="19" name="Rectangle 18">
                    <a:extLst>
                      <a:ext uri="{FF2B5EF4-FFF2-40B4-BE49-F238E27FC236}">
                        <a16:creationId xmlns:a16="http://schemas.microsoft.com/office/drawing/2014/main" id="{FCAB0013-603B-4C4B-AA79-3E769D63C1BD}"/>
                      </a:ext>
                    </a:extLst>
                  </p:cNvPr>
                  <p:cNvSpPr/>
                  <p:nvPr/>
                </p:nvSpPr>
                <p:spPr>
                  <a:xfrm>
                    <a:off x="0" y="3663043"/>
                    <a:ext cx="662354" cy="72096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900">
                        <a:effectLst/>
                        <a:latin typeface="Intro Book" panose="02000000000000000000" pitchFamily="50" charset="0"/>
                        <a:ea typeface="Times New Roman" panose="02020603050405020304" pitchFamily="18" charset="0"/>
                      </a:rPr>
                      <a:t>LED Lights</a:t>
                    </a:r>
                    <a:endParaRPr lang="en-IN" sz="1200">
                      <a:effectLst/>
                      <a:latin typeface="Intro Book" panose="02000000000000000000" pitchFamily="50" charset="0"/>
                      <a:ea typeface="Times New Roman" panose="02020603050405020304" pitchFamily="18" charset="0"/>
                    </a:endParaRPr>
                  </a:p>
                </p:txBody>
              </p:sp>
              <p:sp>
                <p:nvSpPr>
                  <p:cNvPr id="20" name="Rectangle 19">
                    <a:extLst>
                      <a:ext uri="{FF2B5EF4-FFF2-40B4-BE49-F238E27FC236}">
                        <a16:creationId xmlns:a16="http://schemas.microsoft.com/office/drawing/2014/main" id="{2EA5A6D6-9549-4E07-8ADD-D434BA155D04}"/>
                      </a:ext>
                    </a:extLst>
                  </p:cNvPr>
                  <p:cNvSpPr/>
                  <p:nvPr/>
                </p:nvSpPr>
                <p:spPr>
                  <a:xfrm>
                    <a:off x="1066800" y="3886200"/>
                    <a:ext cx="662305" cy="54102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900">
                        <a:effectLst/>
                        <a:latin typeface="Intro Book" panose="02000000000000000000" pitchFamily="50" charset="0"/>
                        <a:ea typeface="Times New Roman" panose="02020603050405020304" pitchFamily="18" charset="0"/>
                      </a:rPr>
                      <a:t>Fan</a:t>
                    </a:r>
                    <a:endParaRPr lang="en-IN" sz="1200">
                      <a:effectLst/>
                      <a:latin typeface="Intro Book" panose="02000000000000000000" pitchFamily="50" charset="0"/>
                      <a:ea typeface="Times New Roman" panose="02020603050405020304" pitchFamily="18" charset="0"/>
                    </a:endParaRPr>
                  </a:p>
                </p:txBody>
              </p:sp>
              <p:sp>
                <p:nvSpPr>
                  <p:cNvPr id="21" name="Rectangle 20">
                    <a:extLst>
                      <a:ext uri="{FF2B5EF4-FFF2-40B4-BE49-F238E27FC236}">
                        <a16:creationId xmlns:a16="http://schemas.microsoft.com/office/drawing/2014/main" id="{2DEE57CA-38CA-4243-8EA0-6FC07ED5304D}"/>
                      </a:ext>
                    </a:extLst>
                  </p:cNvPr>
                  <p:cNvSpPr/>
                  <p:nvPr/>
                </p:nvSpPr>
                <p:spPr>
                  <a:xfrm>
                    <a:off x="2286000" y="3679372"/>
                    <a:ext cx="662305" cy="69727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900">
                        <a:effectLst/>
                        <a:latin typeface="Intro Book" panose="02000000000000000000" pitchFamily="50" charset="0"/>
                        <a:ea typeface="Times New Roman" panose="02020603050405020304" pitchFamily="18" charset="0"/>
                      </a:rPr>
                      <a:t>Lamp</a:t>
                    </a:r>
                    <a:endParaRPr lang="en-IN" sz="1200">
                      <a:effectLst/>
                      <a:latin typeface="Intro Book" panose="02000000000000000000" pitchFamily="50" charset="0"/>
                      <a:ea typeface="Times New Roman" panose="02020603050405020304" pitchFamily="18" charset="0"/>
                    </a:endParaRPr>
                  </a:p>
                </p:txBody>
              </p:sp>
              <p:sp>
                <p:nvSpPr>
                  <p:cNvPr id="22" name="Rectangle 21">
                    <a:extLst>
                      <a:ext uri="{FF2B5EF4-FFF2-40B4-BE49-F238E27FC236}">
                        <a16:creationId xmlns:a16="http://schemas.microsoft.com/office/drawing/2014/main" id="{14B137C2-452F-4A45-BD72-172A6FEFEC01}"/>
                      </a:ext>
                    </a:extLst>
                  </p:cNvPr>
                  <p:cNvSpPr/>
                  <p:nvPr/>
                </p:nvSpPr>
                <p:spPr>
                  <a:xfrm>
                    <a:off x="402772" y="2819400"/>
                    <a:ext cx="1691640" cy="6096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a:effectLst/>
                        <a:latin typeface="Intro Book" panose="02000000000000000000" pitchFamily="50" charset="0"/>
                        <a:ea typeface="Times New Roman" panose="02020603050405020304" pitchFamily="18" charset="0"/>
                      </a:rPr>
                      <a:t>Relay Board</a:t>
                    </a:r>
                    <a:endParaRPr lang="en-IN" sz="1200">
                      <a:effectLst/>
                      <a:latin typeface="Intro Book" panose="02000000000000000000" pitchFamily="50" charset="0"/>
                      <a:ea typeface="Times New Roman" panose="02020603050405020304" pitchFamily="18" charset="0"/>
                    </a:endParaRPr>
                  </a:p>
                </p:txBody>
              </p:sp>
              <p:cxnSp>
                <p:nvCxnSpPr>
                  <p:cNvPr id="23" name="Straight Arrow Connector 22">
                    <a:extLst>
                      <a:ext uri="{FF2B5EF4-FFF2-40B4-BE49-F238E27FC236}">
                        <a16:creationId xmlns:a16="http://schemas.microsoft.com/office/drawing/2014/main" id="{2292088F-291E-4E08-AD47-5CB9FCBFB2AC}"/>
                      </a:ext>
                    </a:extLst>
                  </p:cNvPr>
                  <p:cNvCxnSpPr/>
                  <p:nvPr/>
                </p:nvCxnSpPr>
                <p:spPr>
                  <a:xfrm>
                    <a:off x="1246414" y="2509158"/>
                    <a:ext cx="0" cy="3171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7CF621C-802B-4BA2-80C0-890F03070782}"/>
                      </a:ext>
                    </a:extLst>
                  </p:cNvPr>
                  <p:cNvCxnSpPr/>
                  <p:nvPr/>
                </p:nvCxnSpPr>
                <p:spPr>
                  <a:xfrm>
                    <a:off x="1382486" y="3429000"/>
                    <a:ext cx="7620" cy="4343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6E9A26A-37C3-4F91-AF10-2C8B57FEBB93}"/>
                      </a:ext>
                    </a:extLst>
                  </p:cNvPr>
                  <p:cNvCxnSpPr/>
                  <p:nvPr/>
                </p:nvCxnSpPr>
                <p:spPr>
                  <a:xfrm>
                    <a:off x="1834243" y="3434443"/>
                    <a:ext cx="453572" cy="526143"/>
                  </a:xfrm>
                  <a:prstGeom prst="bentConnector3">
                    <a:avLst>
                      <a:gd name="adj1" fmla="val 16378"/>
                    </a:avLst>
                  </a:prstGeom>
                  <a:ln>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161433F3-612A-4340-BEEE-28BC1F28FC38}"/>
                      </a:ext>
                    </a:extLst>
                  </p:cNvPr>
                  <p:cNvCxnSpPr/>
                  <p:nvPr/>
                </p:nvCxnSpPr>
                <p:spPr>
                  <a:xfrm>
                    <a:off x="440872" y="3429000"/>
                    <a:ext cx="242932" cy="547551"/>
                  </a:xfrm>
                  <a:prstGeom prst="bentConnector3">
                    <a:avLst>
                      <a:gd name="adj1" fmla="val 164371"/>
                    </a:avLst>
                  </a:prstGeom>
                  <a:ln>
                    <a:tailEnd type="triangle"/>
                  </a:ln>
                </p:spPr>
                <p:style>
                  <a:lnRef idx="1">
                    <a:schemeClr val="dk1"/>
                  </a:lnRef>
                  <a:fillRef idx="0">
                    <a:schemeClr val="dk1"/>
                  </a:fillRef>
                  <a:effectRef idx="0">
                    <a:schemeClr val="dk1"/>
                  </a:effectRef>
                  <a:fontRef idx="minor">
                    <a:schemeClr val="tx1"/>
                  </a:fontRef>
                </p:style>
              </p:cxnSp>
            </p:grpSp>
            <p:cxnSp>
              <p:nvCxnSpPr>
                <p:cNvPr id="10" name="Straight Arrow Connector 9">
                  <a:extLst>
                    <a:ext uri="{FF2B5EF4-FFF2-40B4-BE49-F238E27FC236}">
                      <a16:creationId xmlns:a16="http://schemas.microsoft.com/office/drawing/2014/main" id="{262AFE71-D6AE-46B8-85AF-1D34BF44D106}"/>
                    </a:ext>
                  </a:extLst>
                </p:cNvPr>
                <p:cNvCxnSpPr/>
                <p:nvPr/>
              </p:nvCxnSpPr>
              <p:spPr>
                <a:xfrm>
                  <a:off x="4430486" y="1458686"/>
                  <a:ext cx="0" cy="3171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78718821-7768-490D-99BA-C977EB9470C9}"/>
                    </a:ext>
                  </a:extLst>
                </p:cNvPr>
                <p:cNvSpPr/>
                <p:nvPr/>
              </p:nvSpPr>
              <p:spPr>
                <a:xfrm>
                  <a:off x="3554186" y="1774372"/>
                  <a:ext cx="1691640" cy="5080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dirty="0">
                      <a:effectLst/>
                      <a:latin typeface="Intro Book" panose="02000000000000000000" pitchFamily="50" charset="0"/>
                      <a:ea typeface="Times New Roman" panose="02020603050405020304" pitchFamily="18" charset="0"/>
                    </a:rPr>
                    <a:t>Feed on Adafruit</a:t>
                  </a:r>
                  <a:endParaRPr lang="en-IN" sz="1200" dirty="0">
                    <a:effectLst/>
                    <a:latin typeface="Intro Book" panose="02000000000000000000" pitchFamily="50" charset="0"/>
                    <a:ea typeface="Times New Roman" panose="02020603050405020304" pitchFamily="18" charset="0"/>
                  </a:endParaRPr>
                </a:p>
              </p:txBody>
            </p:sp>
            <p:sp>
              <p:nvSpPr>
                <p:cNvPr id="12" name="Rectangle 11">
                  <a:extLst>
                    <a:ext uri="{FF2B5EF4-FFF2-40B4-BE49-F238E27FC236}">
                      <a16:creationId xmlns:a16="http://schemas.microsoft.com/office/drawing/2014/main" id="{EEE1930C-9A5E-4FF5-9F49-E192793A2BF7}"/>
                    </a:ext>
                  </a:extLst>
                </p:cNvPr>
                <p:cNvSpPr/>
                <p:nvPr/>
              </p:nvSpPr>
              <p:spPr>
                <a:xfrm>
                  <a:off x="3614057" y="2547258"/>
                  <a:ext cx="1691640" cy="5080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a:effectLst/>
                      <a:latin typeface="Intro Book" panose="02000000000000000000" pitchFamily="50" charset="0"/>
                      <a:ea typeface="Times New Roman" panose="02020603050405020304" pitchFamily="18" charset="0"/>
                    </a:rPr>
                    <a:t>Applet on IFTTT</a:t>
                  </a:r>
                  <a:endParaRPr lang="en-IN" sz="1200">
                    <a:effectLst/>
                    <a:latin typeface="Intro Book" panose="02000000000000000000" pitchFamily="50" charset="0"/>
                    <a:ea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D1C19F99-1C8A-406B-93B2-29CAAD2D38F4}"/>
                    </a:ext>
                  </a:extLst>
                </p:cNvPr>
                <p:cNvCxnSpPr/>
                <p:nvPr/>
              </p:nvCxnSpPr>
              <p:spPr>
                <a:xfrm>
                  <a:off x="4452257" y="2286000"/>
                  <a:ext cx="4234" cy="2413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5BC9EA97-35CD-44B4-B17D-806E7B60E549}"/>
                    </a:ext>
                  </a:extLst>
                </p:cNvPr>
                <p:cNvCxnSpPr/>
                <p:nvPr/>
              </p:nvCxnSpPr>
              <p:spPr>
                <a:xfrm>
                  <a:off x="4463143" y="3064329"/>
                  <a:ext cx="4234" cy="2413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CEF108CC-A965-4B54-9FF7-E8FEBBA35712}"/>
                    </a:ext>
                  </a:extLst>
                </p:cNvPr>
                <p:cNvSpPr/>
                <p:nvPr/>
              </p:nvSpPr>
              <p:spPr>
                <a:xfrm>
                  <a:off x="3624774" y="3320087"/>
                  <a:ext cx="1691640" cy="62603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a:effectLst/>
                      <a:latin typeface="Intro Book" panose="02000000000000000000" pitchFamily="50" charset="0"/>
                      <a:ea typeface="Times New Roman" panose="02020603050405020304" pitchFamily="18" charset="0"/>
                    </a:rPr>
                    <a:t>Simulation on Adafruit.io</a:t>
                  </a:r>
                  <a:endParaRPr lang="en-IN" sz="1200">
                    <a:effectLst/>
                    <a:latin typeface="Intro Book" panose="02000000000000000000" pitchFamily="50" charset="0"/>
                    <a:ea typeface="Times New Roman" panose="02020603050405020304" pitchFamily="18" charset="0"/>
                  </a:endParaRPr>
                </a:p>
              </p:txBody>
            </p:sp>
          </p:grpSp>
        </p:grpSp>
        <p:sp>
          <p:nvSpPr>
            <p:cNvPr id="6" name="Text Box 83">
              <a:extLst>
                <a:ext uri="{FF2B5EF4-FFF2-40B4-BE49-F238E27FC236}">
                  <a16:creationId xmlns:a16="http://schemas.microsoft.com/office/drawing/2014/main" id="{DB5F650D-095B-42BA-AE80-D89BFCE241F7}"/>
                </a:ext>
              </a:extLst>
            </p:cNvPr>
            <p:cNvSpPr txBox="1"/>
            <p:nvPr/>
          </p:nvSpPr>
          <p:spPr>
            <a:xfrm>
              <a:off x="1257300" y="279400"/>
              <a:ext cx="2679783" cy="6540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200" dirty="0">
                  <a:effectLst/>
                  <a:latin typeface="Intro Book" panose="02000000000000000000" pitchFamily="50" charset="0"/>
                  <a:ea typeface="Times New Roman" panose="02020603050405020304" pitchFamily="18" charset="0"/>
                </a:rPr>
                <a:t>USER REQUEST</a:t>
              </a:r>
              <a:endParaRPr lang="en-IN" sz="1200" dirty="0">
                <a:effectLst/>
                <a:latin typeface="Intro Book" panose="02000000000000000000" pitchFamily="50" charset="0"/>
                <a:ea typeface="Times New Roman" panose="02020603050405020304" pitchFamily="18" charset="0"/>
              </a:endParaRPr>
            </a:p>
            <a:p>
              <a:pPr marL="0" marR="0">
                <a:spcBef>
                  <a:spcPts val="0"/>
                </a:spcBef>
                <a:spcAft>
                  <a:spcPts val="0"/>
                </a:spcAft>
              </a:pPr>
              <a:r>
                <a:rPr lang="en-US" sz="1200" dirty="0">
                  <a:effectLst/>
                  <a:latin typeface="Intro Book" panose="02000000000000000000" pitchFamily="50" charset="0"/>
                  <a:ea typeface="Times New Roman" panose="02020603050405020304" pitchFamily="18" charset="0"/>
                </a:rPr>
                <a:t> </a:t>
              </a:r>
              <a:endParaRPr lang="en-IN" sz="1200" dirty="0">
                <a:effectLst/>
                <a:latin typeface="Intro Book" panose="02000000000000000000" pitchFamily="50" charset="0"/>
                <a:ea typeface="Times New Roman" panose="02020603050405020304" pitchFamily="18" charset="0"/>
              </a:endParaRPr>
            </a:p>
          </p:txBody>
        </p:sp>
      </p:grpSp>
      <p:sp>
        <p:nvSpPr>
          <p:cNvPr id="32" name="TextBox 31">
            <a:extLst>
              <a:ext uri="{FF2B5EF4-FFF2-40B4-BE49-F238E27FC236}">
                <a16:creationId xmlns:a16="http://schemas.microsoft.com/office/drawing/2014/main" id="{F49216C0-ACFD-4CD6-865C-9C64316BF8C3}"/>
              </a:ext>
            </a:extLst>
          </p:cNvPr>
          <p:cNvSpPr txBox="1"/>
          <p:nvPr/>
        </p:nvSpPr>
        <p:spPr>
          <a:xfrm>
            <a:off x="791336" y="985814"/>
            <a:ext cx="6134583" cy="584775"/>
          </a:xfrm>
          <a:prstGeom prst="rect">
            <a:avLst/>
          </a:prstGeom>
          <a:noFill/>
        </p:spPr>
        <p:txBody>
          <a:bodyPr wrap="square" rtlCol="0">
            <a:spAutoFit/>
          </a:bodyPr>
          <a:lstStyle/>
          <a:p>
            <a:r>
              <a:rPr lang="en-US" sz="3200" b="1" dirty="0">
                <a:solidFill>
                  <a:srgbClr val="012255"/>
                </a:solidFill>
                <a:effectLst/>
                <a:latin typeface="Intro Bold" panose="02000000000000000000" pitchFamily="50" charset="0"/>
                <a:ea typeface="Times New Roman" panose="02020603050405020304" pitchFamily="18" charset="0"/>
              </a:rPr>
              <a:t>System Overview</a:t>
            </a:r>
            <a:endParaRPr lang="en-IN" sz="3200" dirty="0">
              <a:solidFill>
                <a:srgbClr val="012255"/>
              </a:solidFill>
              <a:effectLst/>
              <a:latin typeface="Intro Bold" panose="02000000000000000000" pitchFamily="50" charset="0"/>
              <a:ea typeface="Times New Roman" panose="02020603050405020304" pitchFamily="18" charset="0"/>
            </a:endParaRPr>
          </a:p>
        </p:txBody>
      </p:sp>
      <p:sp>
        <p:nvSpPr>
          <p:cNvPr id="33" name="TextBox 32">
            <a:extLst>
              <a:ext uri="{FF2B5EF4-FFF2-40B4-BE49-F238E27FC236}">
                <a16:creationId xmlns:a16="http://schemas.microsoft.com/office/drawing/2014/main" id="{2AFAC822-1879-4665-8903-88A198DDFCD3}"/>
              </a:ext>
            </a:extLst>
          </p:cNvPr>
          <p:cNvSpPr txBox="1"/>
          <p:nvPr/>
        </p:nvSpPr>
        <p:spPr>
          <a:xfrm>
            <a:off x="801741" y="2577244"/>
            <a:ext cx="4793146" cy="1569660"/>
          </a:xfrm>
          <a:prstGeom prst="rect">
            <a:avLst/>
          </a:prstGeom>
          <a:noFill/>
        </p:spPr>
        <p:txBody>
          <a:bodyPr wrap="square" rtlCol="0">
            <a:spAutoFit/>
          </a:bodyPr>
          <a:lstStyle/>
          <a:p>
            <a:r>
              <a:rPr lang="en-IN" sz="2400" dirty="0">
                <a:latin typeface="Intro Book" panose="02000000000000000000" pitchFamily="50" charset="0"/>
              </a:rPr>
              <a:t>This is how project is approached. One for </a:t>
            </a:r>
            <a:r>
              <a:rPr lang="en-IN" sz="2400" b="1" dirty="0">
                <a:latin typeface="Intro Book" panose="02000000000000000000" pitchFamily="50" charset="0"/>
              </a:rPr>
              <a:t>Android App</a:t>
            </a:r>
            <a:r>
              <a:rPr lang="en-IN" sz="2400" dirty="0">
                <a:latin typeface="Intro Book" panose="02000000000000000000" pitchFamily="50" charset="0"/>
              </a:rPr>
              <a:t> and Other for </a:t>
            </a:r>
            <a:r>
              <a:rPr lang="en-IN" sz="2400" b="1" dirty="0">
                <a:latin typeface="Intro Book" panose="02000000000000000000" pitchFamily="50" charset="0"/>
              </a:rPr>
              <a:t>Google Assistant.</a:t>
            </a:r>
          </a:p>
        </p:txBody>
      </p:sp>
    </p:spTree>
    <p:extLst>
      <p:ext uri="{BB962C8B-B14F-4D97-AF65-F5344CB8AC3E}">
        <p14:creationId xmlns:p14="http://schemas.microsoft.com/office/powerpoint/2010/main" val="2628225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FD4EA45-BE9C-4617-A0C8-B5F1697CC8FF}"/>
              </a:ext>
            </a:extLst>
          </p:cNvPr>
          <p:cNvGrpSpPr/>
          <p:nvPr/>
        </p:nvGrpSpPr>
        <p:grpSpPr>
          <a:xfrm>
            <a:off x="289561" y="1401621"/>
            <a:ext cx="6268270" cy="4891604"/>
            <a:chOff x="289561" y="1401621"/>
            <a:chExt cx="6268270" cy="4891604"/>
          </a:xfrm>
        </p:grpSpPr>
        <p:sp>
          <p:nvSpPr>
            <p:cNvPr id="7" name="Rectangle 6">
              <a:extLst>
                <a:ext uri="{FF2B5EF4-FFF2-40B4-BE49-F238E27FC236}">
                  <a16:creationId xmlns:a16="http://schemas.microsoft.com/office/drawing/2014/main" id="{55533316-5921-4E4D-BBF8-DAF7B36D5EDD}"/>
                </a:ext>
              </a:extLst>
            </p:cNvPr>
            <p:cNvSpPr/>
            <p:nvPr/>
          </p:nvSpPr>
          <p:spPr>
            <a:xfrm>
              <a:off x="289561" y="1401621"/>
              <a:ext cx="6268270" cy="528320"/>
            </a:xfrm>
            <a:prstGeom prst="rect">
              <a:avLst/>
            </a:prstGeom>
            <a:solidFill>
              <a:srgbClr val="00206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600" dirty="0">
                  <a:latin typeface="Intro Bold" panose="02000000000000000000" pitchFamily="50" charset="0"/>
                </a:rPr>
                <a:t>5. Choose a Trigger &gt; Simple Phrase</a:t>
              </a:r>
            </a:p>
          </p:txBody>
        </p:sp>
        <p:pic>
          <p:nvPicPr>
            <p:cNvPr id="4" name="Picture 3">
              <a:extLst>
                <a:ext uri="{FF2B5EF4-FFF2-40B4-BE49-F238E27FC236}">
                  <a16:creationId xmlns:a16="http://schemas.microsoft.com/office/drawing/2014/main" id="{35BD8130-33BE-48DA-AD05-3B7B0E895D35}"/>
                </a:ext>
              </a:extLst>
            </p:cNvPr>
            <p:cNvPicPr/>
            <p:nvPr/>
          </p:nvPicPr>
          <p:blipFill rotWithShape="1">
            <a:blip r:embed="rId2"/>
            <a:srcRect l="13821" t="9877" r="15592" b="270"/>
            <a:stretch/>
          </p:blipFill>
          <p:spPr bwMode="auto">
            <a:xfrm>
              <a:off x="289561" y="1929941"/>
              <a:ext cx="6268270" cy="4285660"/>
            </a:xfrm>
            <a:prstGeom prst="rect">
              <a:avLst/>
            </a:prstGeom>
            <a:ln>
              <a:noFill/>
            </a:ln>
            <a:effectLst>
              <a:outerShdw blurRad="50800" dist="38100" dir="5400000" algn="t" rotWithShape="0">
                <a:prstClr val="black">
                  <a:alpha val="40000"/>
                </a:prstClr>
              </a:outerShdw>
            </a:effectLst>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FFFE2C00-5999-4DB1-AC7F-8358542E67D4}"/>
                </a:ext>
              </a:extLst>
            </p:cNvPr>
            <p:cNvSpPr/>
            <p:nvPr/>
          </p:nvSpPr>
          <p:spPr>
            <a:xfrm>
              <a:off x="349624" y="4034119"/>
              <a:ext cx="1550894" cy="22591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 name="Group 9">
            <a:extLst>
              <a:ext uri="{FF2B5EF4-FFF2-40B4-BE49-F238E27FC236}">
                <a16:creationId xmlns:a16="http://schemas.microsoft.com/office/drawing/2014/main" id="{D9D39CD5-44EE-4E74-B9A4-A23254EA4861}"/>
              </a:ext>
            </a:extLst>
          </p:cNvPr>
          <p:cNvGrpSpPr/>
          <p:nvPr/>
        </p:nvGrpSpPr>
        <p:grpSpPr>
          <a:xfrm>
            <a:off x="6766029" y="1021503"/>
            <a:ext cx="4974943" cy="5271722"/>
            <a:chOff x="6766029" y="1021503"/>
            <a:chExt cx="4974943" cy="5271722"/>
          </a:xfrm>
        </p:grpSpPr>
        <p:pic>
          <p:nvPicPr>
            <p:cNvPr id="5" name="Picture 4">
              <a:extLst>
                <a:ext uri="{FF2B5EF4-FFF2-40B4-BE49-F238E27FC236}">
                  <a16:creationId xmlns:a16="http://schemas.microsoft.com/office/drawing/2014/main" id="{80297FB4-01F8-4795-883A-78DCF9A8704F}"/>
                </a:ext>
              </a:extLst>
            </p:cNvPr>
            <p:cNvPicPr/>
            <p:nvPr/>
          </p:nvPicPr>
          <p:blipFill rotWithShape="1">
            <a:blip r:embed="rId3"/>
            <a:srcRect l="22603" r="18398"/>
            <a:stretch/>
          </p:blipFill>
          <p:spPr>
            <a:xfrm>
              <a:off x="6766029" y="1549823"/>
              <a:ext cx="4974943" cy="4743402"/>
            </a:xfrm>
            <a:prstGeom prst="rect">
              <a:avLst/>
            </a:prstGeom>
            <a:effectLst>
              <a:outerShdw blurRad="50800" dist="38100" dir="5400000" algn="t" rotWithShape="0">
                <a:prstClr val="black">
                  <a:alpha val="40000"/>
                </a:prstClr>
              </a:outerShdw>
            </a:effectLst>
          </p:spPr>
        </p:pic>
        <p:sp>
          <p:nvSpPr>
            <p:cNvPr id="9" name="Rectangle 8">
              <a:extLst>
                <a:ext uri="{FF2B5EF4-FFF2-40B4-BE49-F238E27FC236}">
                  <a16:creationId xmlns:a16="http://schemas.microsoft.com/office/drawing/2014/main" id="{21960821-F760-4890-BFFA-3AD4139BCD31}"/>
                </a:ext>
              </a:extLst>
            </p:cNvPr>
            <p:cNvSpPr/>
            <p:nvPr/>
          </p:nvSpPr>
          <p:spPr>
            <a:xfrm>
              <a:off x="6766029" y="1021503"/>
              <a:ext cx="4974943" cy="528320"/>
            </a:xfrm>
            <a:prstGeom prst="rect">
              <a:avLst/>
            </a:prstGeom>
            <a:solidFill>
              <a:srgbClr val="00206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600" dirty="0">
                  <a:latin typeface="Intro Bold" panose="02000000000000000000" pitchFamily="50" charset="0"/>
                </a:rPr>
                <a:t>6. Complete Trigger with Statements</a:t>
              </a:r>
            </a:p>
          </p:txBody>
        </p:sp>
      </p:grpSp>
      <p:sp>
        <p:nvSpPr>
          <p:cNvPr id="11" name="TextBox 10">
            <a:extLst>
              <a:ext uri="{FF2B5EF4-FFF2-40B4-BE49-F238E27FC236}">
                <a16:creationId xmlns:a16="http://schemas.microsoft.com/office/drawing/2014/main" id="{EACB12C9-B00A-42A2-BF39-A549999E7DFC}"/>
              </a:ext>
            </a:extLst>
          </p:cNvPr>
          <p:cNvSpPr txBox="1"/>
          <p:nvPr/>
        </p:nvSpPr>
        <p:spPr>
          <a:xfrm>
            <a:off x="349624" y="319233"/>
            <a:ext cx="6451600" cy="646331"/>
          </a:xfrm>
          <a:prstGeom prst="rect">
            <a:avLst/>
          </a:prstGeom>
          <a:noFill/>
        </p:spPr>
        <p:txBody>
          <a:bodyPr wrap="square" rtlCol="0">
            <a:spAutoFit/>
          </a:bodyPr>
          <a:lstStyle/>
          <a:p>
            <a:r>
              <a:rPr lang="en-IN" sz="3600" dirty="0">
                <a:latin typeface="Intro Bold" panose="02000000000000000000" pitchFamily="50" charset="0"/>
              </a:rPr>
              <a:t>IFTTT Setup-3</a:t>
            </a:r>
          </a:p>
        </p:txBody>
      </p:sp>
    </p:spTree>
    <p:extLst>
      <p:ext uri="{BB962C8B-B14F-4D97-AF65-F5344CB8AC3E}">
        <p14:creationId xmlns:p14="http://schemas.microsoft.com/office/powerpoint/2010/main" val="4045903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E1A4B40-9331-4BAE-9E80-C86F4F472B25}"/>
              </a:ext>
            </a:extLst>
          </p:cNvPr>
          <p:cNvGrpSpPr/>
          <p:nvPr/>
        </p:nvGrpSpPr>
        <p:grpSpPr>
          <a:xfrm>
            <a:off x="151064" y="1598994"/>
            <a:ext cx="4140355" cy="3660011"/>
            <a:chOff x="698723" y="1645534"/>
            <a:chExt cx="4140355" cy="3660011"/>
          </a:xfrm>
        </p:grpSpPr>
        <p:sp>
          <p:nvSpPr>
            <p:cNvPr id="6" name="Rectangle 5">
              <a:extLst>
                <a:ext uri="{FF2B5EF4-FFF2-40B4-BE49-F238E27FC236}">
                  <a16:creationId xmlns:a16="http://schemas.microsoft.com/office/drawing/2014/main" id="{D04FA901-510F-4A2A-AF91-D7E2E6B93955}"/>
                </a:ext>
              </a:extLst>
            </p:cNvPr>
            <p:cNvSpPr/>
            <p:nvPr/>
          </p:nvSpPr>
          <p:spPr>
            <a:xfrm>
              <a:off x="698723" y="1645534"/>
              <a:ext cx="4140355" cy="76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latin typeface="Intro Bold" panose="02000000000000000000" pitchFamily="50" charset="0"/>
                </a:rPr>
                <a:t>7. Then That &gt; Adafruit</a:t>
              </a:r>
            </a:p>
          </p:txBody>
        </p:sp>
        <p:pic>
          <p:nvPicPr>
            <p:cNvPr id="4" name="Picture 3">
              <a:extLst>
                <a:ext uri="{FF2B5EF4-FFF2-40B4-BE49-F238E27FC236}">
                  <a16:creationId xmlns:a16="http://schemas.microsoft.com/office/drawing/2014/main" id="{11EE1859-8D50-4A27-BE31-18BD74BED6D7}"/>
                </a:ext>
              </a:extLst>
            </p:cNvPr>
            <p:cNvPicPr/>
            <p:nvPr/>
          </p:nvPicPr>
          <p:blipFill rotWithShape="1">
            <a:blip r:embed="rId2"/>
            <a:srcRect l="25645" t="8976" r="27445" b="29220"/>
            <a:stretch/>
          </p:blipFill>
          <p:spPr bwMode="auto">
            <a:xfrm>
              <a:off x="698723" y="2407534"/>
              <a:ext cx="4140355" cy="2898011"/>
            </a:xfrm>
            <a:prstGeom prst="rect">
              <a:avLst/>
            </a:prstGeom>
            <a:ln>
              <a:noFill/>
            </a:ln>
            <a:effectLst>
              <a:outerShdw blurRad="50800" dist="38100" dir="5400000" algn="t" rotWithShape="0">
                <a:prstClr val="black">
                  <a:alpha val="40000"/>
                </a:prstClr>
              </a:outerShdw>
            </a:effectLst>
            <a:extLst>
              <a:ext uri="{53640926-AAD7-44D8-BBD7-CCE9431645EC}">
                <a14:shadowObscured xmlns:a14="http://schemas.microsoft.com/office/drawing/2010/main"/>
              </a:ext>
            </a:extLst>
          </p:spPr>
        </p:pic>
      </p:grpSp>
      <p:grpSp>
        <p:nvGrpSpPr>
          <p:cNvPr id="8" name="Group 7">
            <a:extLst>
              <a:ext uri="{FF2B5EF4-FFF2-40B4-BE49-F238E27FC236}">
                <a16:creationId xmlns:a16="http://schemas.microsoft.com/office/drawing/2014/main" id="{5C237D28-16CA-4C82-8FBC-5B2C8C0FDC3D}"/>
              </a:ext>
            </a:extLst>
          </p:cNvPr>
          <p:cNvGrpSpPr/>
          <p:nvPr/>
        </p:nvGrpSpPr>
        <p:grpSpPr>
          <a:xfrm>
            <a:off x="3711769" y="2360994"/>
            <a:ext cx="4001061" cy="3660011"/>
            <a:chOff x="4839078" y="1645534"/>
            <a:chExt cx="4001061" cy="3660011"/>
          </a:xfrm>
        </p:grpSpPr>
        <p:pic>
          <p:nvPicPr>
            <p:cNvPr id="5" name="Picture 4">
              <a:extLst>
                <a:ext uri="{FF2B5EF4-FFF2-40B4-BE49-F238E27FC236}">
                  <a16:creationId xmlns:a16="http://schemas.microsoft.com/office/drawing/2014/main" id="{C7D80382-AB54-42A0-9E1E-A7A04D63C9FF}"/>
                </a:ext>
              </a:extLst>
            </p:cNvPr>
            <p:cNvPicPr/>
            <p:nvPr/>
          </p:nvPicPr>
          <p:blipFill rotWithShape="1">
            <a:blip r:embed="rId3"/>
            <a:srcRect l="31825" t="9619" r="29343" b="37433"/>
            <a:stretch/>
          </p:blipFill>
          <p:spPr bwMode="auto">
            <a:xfrm>
              <a:off x="4839078" y="2407534"/>
              <a:ext cx="4001061" cy="2898011"/>
            </a:xfrm>
            <a:prstGeom prst="rect">
              <a:avLst/>
            </a:prstGeom>
            <a:ln>
              <a:noFill/>
            </a:ln>
            <a:effectLst>
              <a:outerShdw blurRad="50800" dist="38100" dir="5400000" algn="t" rotWithShape="0">
                <a:prstClr val="black">
                  <a:alpha val="40000"/>
                </a:prstClr>
              </a:outerShdw>
            </a:effectLst>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01D87E2E-FEC1-4086-B883-12F9D8819598}"/>
                </a:ext>
              </a:extLst>
            </p:cNvPr>
            <p:cNvSpPr/>
            <p:nvPr/>
          </p:nvSpPr>
          <p:spPr>
            <a:xfrm>
              <a:off x="4839078" y="1645534"/>
              <a:ext cx="4001061" cy="76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latin typeface="Intro Bold" panose="02000000000000000000" pitchFamily="50" charset="0"/>
                </a:rPr>
                <a:t>8. Search and Add Adafruit.io</a:t>
              </a:r>
            </a:p>
          </p:txBody>
        </p:sp>
      </p:grpSp>
      <p:grpSp>
        <p:nvGrpSpPr>
          <p:cNvPr id="12" name="Group 11">
            <a:extLst>
              <a:ext uri="{FF2B5EF4-FFF2-40B4-BE49-F238E27FC236}">
                <a16:creationId xmlns:a16="http://schemas.microsoft.com/office/drawing/2014/main" id="{791CF334-286E-4D75-9A7F-83C75DBCA7B2}"/>
              </a:ext>
            </a:extLst>
          </p:cNvPr>
          <p:cNvGrpSpPr/>
          <p:nvPr/>
        </p:nvGrpSpPr>
        <p:grpSpPr>
          <a:xfrm>
            <a:off x="7161776" y="1315805"/>
            <a:ext cx="3125165" cy="3753670"/>
            <a:chOff x="8569776" y="1724318"/>
            <a:chExt cx="3125165" cy="3753670"/>
          </a:xfrm>
        </p:grpSpPr>
        <p:sp>
          <p:nvSpPr>
            <p:cNvPr id="11" name="Rectangle 10">
              <a:extLst>
                <a:ext uri="{FF2B5EF4-FFF2-40B4-BE49-F238E27FC236}">
                  <a16:creationId xmlns:a16="http://schemas.microsoft.com/office/drawing/2014/main" id="{403CAB23-0994-47B6-A239-30C998AD5DFD}"/>
                </a:ext>
              </a:extLst>
            </p:cNvPr>
            <p:cNvSpPr/>
            <p:nvPr/>
          </p:nvSpPr>
          <p:spPr>
            <a:xfrm>
              <a:off x="8569777" y="1724318"/>
              <a:ext cx="3125164" cy="56168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400" dirty="0">
                  <a:latin typeface="Intro Bold" panose="02000000000000000000" pitchFamily="50" charset="0"/>
                </a:rPr>
                <a:t>9. Connect Adafruit</a:t>
              </a:r>
            </a:p>
          </p:txBody>
        </p:sp>
        <p:pic>
          <p:nvPicPr>
            <p:cNvPr id="10" name="Picture 9">
              <a:extLst>
                <a:ext uri="{FF2B5EF4-FFF2-40B4-BE49-F238E27FC236}">
                  <a16:creationId xmlns:a16="http://schemas.microsoft.com/office/drawing/2014/main" id="{06F2DACC-E563-45F8-89F5-BB9ACFF2A9B6}"/>
                </a:ext>
              </a:extLst>
            </p:cNvPr>
            <p:cNvPicPr/>
            <p:nvPr/>
          </p:nvPicPr>
          <p:blipFill rotWithShape="1">
            <a:blip r:embed="rId4"/>
            <a:srcRect l="27148" t="8775" r="24954"/>
            <a:stretch/>
          </p:blipFill>
          <p:spPr>
            <a:xfrm>
              <a:off x="8569776" y="2285999"/>
              <a:ext cx="3125164" cy="3191989"/>
            </a:xfrm>
            <a:prstGeom prst="rect">
              <a:avLst/>
            </a:prstGeom>
          </p:spPr>
        </p:pic>
      </p:grpSp>
      <p:grpSp>
        <p:nvGrpSpPr>
          <p:cNvPr id="15" name="Group 14">
            <a:extLst>
              <a:ext uri="{FF2B5EF4-FFF2-40B4-BE49-F238E27FC236}">
                <a16:creationId xmlns:a16="http://schemas.microsoft.com/office/drawing/2014/main" id="{27F061CF-D369-4A31-9DE5-317996A1B33A}"/>
              </a:ext>
            </a:extLst>
          </p:cNvPr>
          <p:cNvGrpSpPr/>
          <p:nvPr/>
        </p:nvGrpSpPr>
        <p:grpSpPr>
          <a:xfrm>
            <a:off x="9506194" y="2360994"/>
            <a:ext cx="2685806" cy="4274005"/>
            <a:chOff x="9886950" y="2505416"/>
            <a:chExt cx="2305050" cy="3734793"/>
          </a:xfrm>
        </p:grpSpPr>
        <p:sp>
          <p:nvSpPr>
            <p:cNvPr id="14" name="Rectangle 13">
              <a:extLst>
                <a:ext uri="{FF2B5EF4-FFF2-40B4-BE49-F238E27FC236}">
                  <a16:creationId xmlns:a16="http://schemas.microsoft.com/office/drawing/2014/main" id="{D3F95043-930C-4FA6-BB72-A3020855F7A2}"/>
                </a:ext>
              </a:extLst>
            </p:cNvPr>
            <p:cNvSpPr/>
            <p:nvPr/>
          </p:nvSpPr>
          <p:spPr>
            <a:xfrm>
              <a:off x="9886950" y="2505416"/>
              <a:ext cx="2305050" cy="473155"/>
            </a:xfrm>
            <a:prstGeom prst="rect">
              <a:avLst/>
            </a:prstGeom>
            <a:ln>
              <a:noFill/>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200" dirty="0">
                  <a:latin typeface="Intro Bold" panose="02000000000000000000" pitchFamily="50" charset="0"/>
                </a:rPr>
                <a:t>10. Sign in Adafruit account.</a:t>
              </a:r>
            </a:p>
          </p:txBody>
        </p:sp>
        <p:pic>
          <p:nvPicPr>
            <p:cNvPr id="13" name="Picture 12">
              <a:extLst>
                <a:ext uri="{FF2B5EF4-FFF2-40B4-BE49-F238E27FC236}">
                  <a16:creationId xmlns:a16="http://schemas.microsoft.com/office/drawing/2014/main" id="{628F50E6-3C78-408E-8F3F-023A4AFAEFC0}"/>
                </a:ext>
              </a:extLst>
            </p:cNvPr>
            <p:cNvPicPr/>
            <p:nvPr/>
          </p:nvPicPr>
          <p:blipFill rotWithShape="1">
            <a:blip r:embed="rId5"/>
            <a:srcRect t="4042"/>
            <a:stretch/>
          </p:blipFill>
          <p:spPr>
            <a:xfrm>
              <a:off x="9923780" y="2883408"/>
              <a:ext cx="2268220" cy="3356801"/>
            </a:xfrm>
            <a:prstGeom prst="rect">
              <a:avLst/>
            </a:prstGeom>
            <a:effectLst>
              <a:outerShdw blurRad="50800" dist="38100" dir="5400000" algn="t" rotWithShape="0">
                <a:prstClr val="black">
                  <a:alpha val="40000"/>
                </a:prstClr>
              </a:outerShdw>
            </a:effectLst>
          </p:spPr>
        </p:pic>
      </p:grpSp>
      <p:sp>
        <p:nvSpPr>
          <p:cNvPr id="16" name="TextBox 15">
            <a:extLst>
              <a:ext uri="{FF2B5EF4-FFF2-40B4-BE49-F238E27FC236}">
                <a16:creationId xmlns:a16="http://schemas.microsoft.com/office/drawing/2014/main" id="{66B1D58A-B17C-41C3-8E5E-8B4C5C44C099}"/>
              </a:ext>
            </a:extLst>
          </p:cNvPr>
          <p:cNvSpPr txBox="1"/>
          <p:nvPr/>
        </p:nvSpPr>
        <p:spPr>
          <a:xfrm>
            <a:off x="485969" y="387744"/>
            <a:ext cx="6451600" cy="646331"/>
          </a:xfrm>
          <a:prstGeom prst="rect">
            <a:avLst/>
          </a:prstGeom>
          <a:noFill/>
        </p:spPr>
        <p:txBody>
          <a:bodyPr wrap="square" rtlCol="0">
            <a:spAutoFit/>
          </a:bodyPr>
          <a:lstStyle/>
          <a:p>
            <a:r>
              <a:rPr lang="en-IN" sz="3600" dirty="0">
                <a:latin typeface="Intro Bold" panose="02000000000000000000" pitchFamily="50" charset="0"/>
              </a:rPr>
              <a:t>IFTTT Setup-4</a:t>
            </a:r>
          </a:p>
        </p:txBody>
      </p:sp>
    </p:spTree>
    <p:extLst>
      <p:ext uri="{BB962C8B-B14F-4D97-AF65-F5344CB8AC3E}">
        <p14:creationId xmlns:p14="http://schemas.microsoft.com/office/powerpoint/2010/main" val="3619857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D6F8F03-7A32-4765-A97B-152C91661D94}"/>
              </a:ext>
            </a:extLst>
          </p:cNvPr>
          <p:cNvGrpSpPr/>
          <p:nvPr/>
        </p:nvGrpSpPr>
        <p:grpSpPr>
          <a:xfrm>
            <a:off x="145566" y="1318961"/>
            <a:ext cx="2755914" cy="4649039"/>
            <a:chOff x="379125" y="1686513"/>
            <a:chExt cx="2755914" cy="4649039"/>
          </a:xfrm>
        </p:grpSpPr>
        <p:sp>
          <p:nvSpPr>
            <p:cNvPr id="9" name="Rectangle 8">
              <a:extLst>
                <a:ext uri="{FF2B5EF4-FFF2-40B4-BE49-F238E27FC236}">
                  <a16:creationId xmlns:a16="http://schemas.microsoft.com/office/drawing/2014/main" id="{80E4481F-C303-41A0-AB6A-CEE0CD9EC6EC}"/>
                </a:ext>
              </a:extLst>
            </p:cNvPr>
            <p:cNvSpPr/>
            <p:nvPr/>
          </p:nvSpPr>
          <p:spPr>
            <a:xfrm>
              <a:off x="379125" y="1686513"/>
              <a:ext cx="2755914" cy="672353"/>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400" dirty="0">
                  <a:latin typeface="Intro Bold" panose="02000000000000000000" pitchFamily="50" charset="0"/>
                </a:rPr>
                <a:t>11. After Sign in Choose Send Data to Adafruit IO</a:t>
              </a:r>
            </a:p>
          </p:txBody>
        </p:sp>
        <p:pic>
          <p:nvPicPr>
            <p:cNvPr id="4" name="Picture 3">
              <a:extLst>
                <a:ext uri="{FF2B5EF4-FFF2-40B4-BE49-F238E27FC236}">
                  <a16:creationId xmlns:a16="http://schemas.microsoft.com/office/drawing/2014/main" id="{A89D0AB0-C8F1-4827-8508-5036AC0F9DC7}"/>
                </a:ext>
              </a:extLst>
            </p:cNvPr>
            <p:cNvPicPr/>
            <p:nvPr/>
          </p:nvPicPr>
          <p:blipFill rotWithShape="1">
            <a:blip r:embed="rId2"/>
            <a:srcRect l="35985" t="9389" r="35333" b="12702"/>
            <a:stretch/>
          </p:blipFill>
          <p:spPr bwMode="auto">
            <a:xfrm>
              <a:off x="379125" y="2358867"/>
              <a:ext cx="2755914" cy="3976685"/>
            </a:xfrm>
            <a:prstGeom prst="rect">
              <a:avLst/>
            </a:prstGeom>
            <a:ln>
              <a:noFill/>
            </a:ln>
            <a:effectLst>
              <a:outerShdw blurRad="50800" dist="38100" dir="5400000" algn="t" rotWithShape="0">
                <a:prstClr val="black">
                  <a:alpha val="40000"/>
                </a:prstClr>
              </a:outerShdw>
            </a:effectLst>
            <a:extLst>
              <a:ext uri="{53640926-AAD7-44D8-BBD7-CCE9431645EC}">
                <a14:shadowObscured xmlns:a14="http://schemas.microsoft.com/office/drawing/2010/main"/>
              </a:ext>
            </a:extLst>
          </p:spPr>
        </p:pic>
      </p:grpSp>
      <p:grpSp>
        <p:nvGrpSpPr>
          <p:cNvPr id="12" name="Group 11">
            <a:extLst>
              <a:ext uri="{FF2B5EF4-FFF2-40B4-BE49-F238E27FC236}">
                <a16:creationId xmlns:a16="http://schemas.microsoft.com/office/drawing/2014/main" id="{C3B7EBE0-62D7-4AC9-84A7-58F8EDDF9BD9}"/>
              </a:ext>
            </a:extLst>
          </p:cNvPr>
          <p:cNvGrpSpPr/>
          <p:nvPr/>
        </p:nvGrpSpPr>
        <p:grpSpPr>
          <a:xfrm>
            <a:off x="2953077" y="1646403"/>
            <a:ext cx="3288978" cy="4649038"/>
            <a:chOff x="3236260" y="1686514"/>
            <a:chExt cx="3288978" cy="4649038"/>
          </a:xfrm>
        </p:grpSpPr>
        <p:sp>
          <p:nvSpPr>
            <p:cNvPr id="11" name="Rectangle 10">
              <a:extLst>
                <a:ext uri="{FF2B5EF4-FFF2-40B4-BE49-F238E27FC236}">
                  <a16:creationId xmlns:a16="http://schemas.microsoft.com/office/drawing/2014/main" id="{9C674910-7CBD-4D3E-8BB6-9A95E08B00E1}"/>
                </a:ext>
              </a:extLst>
            </p:cNvPr>
            <p:cNvSpPr/>
            <p:nvPr/>
          </p:nvSpPr>
          <p:spPr>
            <a:xfrm>
              <a:off x="3236260" y="1686514"/>
              <a:ext cx="3288978" cy="672353"/>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200" dirty="0">
                  <a:latin typeface="Intro Bold" panose="02000000000000000000" pitchFamily="50" charset="0"/>
                </a:rPr>
                <a:t>12. Select Feed Name and Data to send</a:t>
              </a:r>
            </a:p>
            <a:p>
              <a:pPr algn="ctr"/>
              <a:r>
                <a:rPr lang="en-IN" sz="1100" dirty="0">
                  <a:latin typeface="Intro Light Italic" panose="02000000000000000000" pitchFamily="50" charset="0"/>
                </a:rPr>
                <a:t> 0 (ON) and 1 (OFF)</a:t>
              </a:r>
            </a:p>
          </p:txBody>
        </p:sp>
        <p:pic>
          <p:nvPicPr>
            <p:cNvPr id="5" name="Picture 4">
              <a:extLst>
                <a:ext uri="{FF2B5EF4-FFF2-40B4-BE49-F238E27FC236}">
                  <a16:creationId xmlns:a16="http://schemas.microsoft.com/office/drawing/2014/main" id="{C0FDD264-85F5-45CA-B2B7-A82A756111B4}"/>
                </a:ext>
              </a:extLst>
            </p:cNvPr>
            <p:cNvPicPr/>
            <p:nvPr/>
          </p:nvPicPr>
          <p:blipFill rotWithShape="1">
            <a:blip r:embed="rId3"/>
            <a:srcRect l="30833" t="10093" r="29665"/>
            <a:stretch/>
          </p:blipFill>
          <p:spPr bwMode="auto">
            <a:xfrm>
              <a:off x="3236260" y="2358867"/>
              <a:ext cx="3288978" cy="3976685"/>
            </a:xfrm>
            <a:prstGeom prst="rect">
              <a:avLst/>
            </a:prstGeom>
            <a:ln>
              <a:noFill/>
            </a:ln>
            <a:effectLst>
              <a:outerShdw blurRad="50800" dist="38100" dir="5400000" algn="t" rotWithShape="0">
                <a:prstClr val="black">
                  <a:alpha val="40000"/>
                </a:prstClr>
              </a:outerShdw>
            </a:effectLst>
            <a:extLst>
              <a:ext uri="{53640926-AAD7-44D8-BBD7-CCE9431645EC}">
                <a14:shadowObscured xmlns:a14="http://schemas.microsoft.com/office/drawing/2010/main"/>
              </a:ext>
            </a:extLst>
          </p:spPr>
        </p:pic>
      </p:grpSp>
      <p:grpSp>
        <p:nvGrpSpPr>
          <p:cNvPr id="14" name="Group 13">
            <a:extLst>
              <a:ext uri="{FF2B5EF4-FFF2-40B4-BE49-F238E27FC236}">
                <a16:creationId xmlns:a16="http://schemas.microsoft.com/office/drawing/2014/main" id="{764BA5EF-DFA0-497E-939F-594F247CA0C8}"/>
              </a:ext>
            </a:extLst>
          </p:cNvPr>
          <p:cNvGrpSpPr/>
          <p:nvPr/>
        </p:nvGrpSpPr>
        <p:grpSpPr>
          <a:xfrm>
            <a:off x="6293652" y="717176"/>
            <a:ext cx="3048465" cy="4089894"/>
            <a:chOff x="6626459" y="2022690"/>
            <a:chExt cx="3214658" cy="4312862"/>
          </a:xfrm>
        </p:grpSpPr>
        <p:pic>
          <p:nvPicPr>
            <p:cNvPr id="6" name="Picture 5">
              <a:extLst>
                <a:ext uri="{FF2B5EF4-FFF2-40B4-BE49-F238E27FC236}">
                  <a16:creationId xmlns:a16="http://schemas.microsoft.com/office/drawing/2014/main" id="{AC165FB4-0285-42AF-A6D8-D86DB5206743}"/>
                </a:ext>
              </a:extLst>
            </p:cNvPr>
            <p:cNvPicPr/>
            <p:nvPr/>
          </p:nvPicPr>
          <p:blipFill rotWithShape="1">
            <a:blip r:embed="rId4"/>
            <a:srcRect l="32205" t="8877" r="28289" b="6355"/>
            <a:stretch/>
          </p:blipFill>
          <p:spPr bwMode="auto">
            <a:xfrm>
              <a:off x="6626459" y="2671482"/>
              <a:ext cx="3214658" cy="3664070"/>
            </a:xfrm>
            <a:prstGeom prst="rect">
              <a:avLst/>
            </a:prstGeom>
            <a:ln>
              <a:noFill/>
            </a:ln>
            <a:effectLst>
              <a:outerShdw blurRad="50800" dist="38100" dir="5400000" algn="t" rotWithShape="0">
                <a:prstClr val="black">
                  <a:alpha val="40000"/>
                </a:prstClr>
              </a:outerShdw>
            </a:effectLst>
            <a:extLst>
              <a:ext uri="{53640926-AAD7-44D8-BBD7-CCE9431645EC}">
                <a14:shadowObscured xmlns:a14="http://schemas.microsoft.com/office/drawing/2010/main"/>
              </a:ext>
            </a:extLst>
          </p:spPr>
        </p:pic>
        <p:sp>
          <p:nvSpPr>
            <p:cNvPr id="13" name="Rectangle 12">
              <a:extLst>
                <a:ext uri="{FF2B5EF4-FFF2-40B4-BE49-F238E27FC236}">
                  <a16:creationId xmlns:a16="http://schemas.microsoft.com/office/drawing/2014/main" id="{8C7C77ED-CF9E-4F4D-87FB-CB68CDA226B9}"/>
                </a:ext>
              </a:extLst>
            </p:cNvPr>
            <p:cNvSpPr/>
            <p:nvPr/>
          </p:nvSpPr>
          <p:spPr>
            <a:xfrm>
              <a:off x="6626459" y="2022690"/>
              <a:ext cx="3214658" cy="672353"/>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400" dirty="0">
                  <a:latin typeface="Intro Bold" panose="02000000000000000000" pitchFamily="50" charset="0"/>
                </a:rPr>
                <a:t>13. Continue, Review and Finish</a:t>
              </a:r>
              <a:endParaRPr lang="en-IN" sz="1200" dirty="0">
                <a:latin typeface="Intro Light Italic" panose="02000000000000000000" pitchFamily="50" charset="0"/>
              </a:endParaRPr>
            </a:p>
          </p:txBody>
        </p:sp>
      </p:grpSp>
      <p:pic>
        <p:nvPicPr>
          <p:cNvPr id="7" name="Picture 6">
            <a:extLst>
              <a:ext uri="{FF2B5EF4-FFF2-40B4-BE49-F238E27FC236}">
                <a16:creationId xmlns:a16="http://schemas.microsoft.com/office/drawing/2014/main" id="{75C4F040-F3EE-420E-8FE7-AA7B20956ECA}"/>
              </a:ext>
            </a:extLst>
          </p:cNvPr>
          <p:cNvPicPr/>
          <p:nvPr/>
        </p:nvPicPr>
        <p:blipFill rotWithShape="1">
          <a:blip r:embed="rId5"/>
          <a:srcRect l="29217" t="9934" r="32827" b="6569"/>
          <a:stretch/>
        </p:blipFill>
        <p:spPr bwMode="auto">
          <a:xfrm>
            <a:off x="8946373" y="2474259"/>
            <a:ext cx="3245628" cy="3793139"/>
          </a:xfrm>
          <a:prstGeom prst="rect">
            <a:avLst/>
          </a:prstGeom>
          <a:ln>
            <a:noFill/>
          </a:ln>
          <a:effectLst>
            <a:outerShdw blurRad="50800" dist="38100" dir="5400000" algn="t" rotWithShape="0">
              <a:prstClr val="black">
                <a:alpha val="40000"/>
              </a:prstClr>
            </a:outerShdw>
          </a:effectLst>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738666CD-D7B3-4CD2-87C8-BA67E990AA05}"/>
              </a:ext>
            </a:extLst>
          </p:cNvPr>
          <p:cNvSpPr txBox="1"/>
          <p:nvPr/>
        </p:nvSpPr>
        <p:spPr>
          <a:xfrm>
            <a:off x="472163" y="269965"/>
            <a:ext cx="6451600" cy="646331"/>
          </a:xfrm>
          <a:prstGeom prst="rect">
            <a:avLst/>
          </a:prstGeom>
          <a:noFill/>
        </p:spPr>
        <p:txBody>
          <a:bodyPr wrap="square" rtlCol="0">
            <a:spAutoFit/>
          </a:bodyPr>
          <a:lstStyle/>
          <a:p>
            <a:r>
              <a:rPr lang="en-IN" sz="3600" dirty="0">
                <a:latin typeface="Intro Bold" panose="02000000000000000000" pitchFamily="50" charset="0"/>
              </a:rPr>
              <a:t>IFTTT Setup-5</a:t>
            </a:r>
          </a:p>
        </p:txBody>
      </p:sp>
    </p:spTree>
    <p:extLst>
      <p:ext uri="{BB962C8B-B14F-4D97-AF65-F5344CB8AC3E}">
        <p14:creationId xmlns:p14="http://schemas.microsoft.com/office/powerpoint/2010/main" val="1805533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03F5028-BC90-44E4-8CFB-930E07A93AE1}"/>
              </a:ext>
            </a:extLst>
          </p:cNvPr>
          <p:cNvGrpSpPr/>
          <p:nvPr/>
        </p:nvGrpSpPr>
        <p:grpSpPr>
          <a:xfrm>
            <a:off x="5228907" y="1624404"/>
            <a:ext cx="6272811" cy="4883971"/>
            <a:chOff x="5838507" y="1749911"/>
            <a:chExt cx="6272811" cy="4883971"/>
          </a:xfrm>
        </p:grpSpPr>
        <p:sp>
          <p:nvSpPr>
            <p:cNvPr id="7" name="Rectangle 6">
              <a:extLst>
                <a:ext uri="{FF2B5EF4-FFF2-40B4-BE49-F238E27FC236}">
                  <a16:creationId xmlns:a16="http://schemas.microsoft.com/office/drawing/2014/main" id="{12DE4F00-A80E-4931-BEBE-26E6AD33C3E2}"/>
                </a:ext>
              </a:extLst>
            </p:cNvPr>
            <p:cNvSpPr/>
            <p:nvPr/>
          </p:nvSpPr>
          <p:spPr>
            <a:xfrm>
              <a:off x="5838507" y="1749911"/>
              <a:ext cx="6272811" cy="5181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latin typeface="Intro Bold" panose="02000000000000000000" pitchFamily="50" charset="0"/>
                </a:rPr>
                <a:t>15. Similarly, we can created maximum 3 applets </a:t>
              </a:r>
            </a:p>
          </p:txBody>
        </p:sp>
        <p:pic>
          <p:nvPicPr>
            <p:cNvPr id="5" name="Picture 4">
              <a:extLst>
                <a:ext uri="{FF2B5EF4-FFF2-40B4-BE49-F238E27FC236}">
                  <a16:creationId xmlns:a16="http://schemas.microsoft.com/office/drawing/2014/main" id="{0AAF9174-C2EF-47CE-A5CA-729F724BA31C}"/>
                </a:ext>
              </a:extLst>
            </p:cNvPr>
            <p:cNvPicPr/>
            <p:nvPr/>
          </p:nvPicPr>
          <p:blipFill rotWithShape="1">
            <a:blip r:embed="rId2"/>
            <a:srcRect l="8085" r="11100"/>
            <a:stretch/>
          </p:blipFill>
          <p:spPr bwMode="auto">
            <a:xfrm>
              <a:off x="5838507" y="2268071"/>
              <a:ext cx="6272811" cy="4365811"/>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grpSp>
      <p:grpSp>
        <p:nvGrpSpPr>
          <p:cNvPr id="9" name="Group 8">
            <a:extLst>
              <a:ext uri="{FF2B5EF4-FFF2-40B4-BE49-F238E27FC236}">
                <a16:creationId xmlns:a16="http://schemas.microsoft.com/office/drawing/2014/main" id="{C4932EAB-89E1-446D-9A7F-70E3B1C86BCD}"/>
              </a:ext>
            </a:extLst>
          </p:cNvPr>
          <p:cNvGrpSpPr/>
          <p:nvPr/>
        </p:nvGrpSpPr>
        <p:grpSpPr>
          <a:xfrm>
            <a:off x="788892" y="1624404"/>
            <a:ext cx="4231343" cy="4883971"/>
            <a:chOff x="869575" y="1277800"/>
            <a:chExt cx="4823011" cy="5356082"/>
          </a:xfrm>
        </p:grpSpPr>
        <p:pic>
          <p:nvPicPr>
            <p:cNvPr id="4" name="Picture 3">
              <a:extLst>
                <a:ext uri="{FF2B5EF4-FFF2-40B4-BE49-F238E27FC236}">
                  <a16:creationId xmlns:a16="http://schemas.microsoft.com/office/drawing/2014/main" id="{85B1B9F1-EF14-47BD-9AA4-24E0ED6199D4}"/>
                </a:ext>
              </a:extLst>
            </p:cNvPr>
            <p:cNvPicPr/>
            <p:nvPr/>
          </p:nvPicPr>
          <p:blipFill rotWithShape="1">
            <a:blip r:embed="rId3"/>
            <a:srcRect l="28989" t="23502" r="29789" b="1"/>
            <a:stretch/>
          </p:blipFill>
          <p:spPr bwMode="auto">
            <a:xfrm>
              <a:off x="869575" y="1704619"/>
              <a:ext cx="4823011" cy="4929263"/>
            </a:xfrm>
            <a:prstGeom prst="rect">
              <a:avLst/>
            </a:prstGeom>
            <a:ln>
              <a:noFill/>
            </a:ln>
            <a:effectLst>
              <a:outerShdw blurRad="50800" dist="38100" dir="5400000" algn="t" rotWithShape="0">
                <a:prstClr val="black">
                  <a:alpha val="40000"/>
                </a:prstClr>
              </a:outerShdw>
            </a:effectLst>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43655322-C408-47DF-85E1-3245FE62AF3E}"/>
                </a:ext>
              </a:extLst>
            </p:cNvPr>
            <p:cNvSpPr/>
            <p:nvPr/>
          </p:nvSpPr>
          <p:spPr>
            <a:xfrm>
              <a:off x="869575" y="1277800"/>
              <a:ext cx="4823011" cy="5181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latin typeface="Intro Bold" panose="02000000000000000000" pitchFamily="50" charset="0"/>
                </a:rPr>
                <a:t>14. Our Applet is Connected</a:t>
              </a:r>
            </a:p>
          </p:txBody>
        </p:sp>
      </p:grpSp>
      <p:sp>
        <p:nvSpPr>
          <p:cNvPr id="10" name="TextBox 9">
            <a:extLst>
              <a:ext uri="{FF2B5EF4-FFF2-40B4-BE49-F238E27FC236}">
                <a16:creationId xmlns:a16="http://schemas.microsoft.com/office/drawing/2014/main" id="{CD634458-49BA-4FCF-88EE-B7AD62A6DC74}"/>
              </a:ext>
            </a:extLst>
          </p:cNvPr>
          <p:cNvSpPr txBox="1"/>
          <p:nvPr/>
        </p:nvSpPr>
        <p:spPr>
          <a:xfrm>
            <a:off x="644883" y="395828"/>
            <a:ext cx="6451600" cy="646331"/>
          </a:xfrm>
          <a:prstGeom prst="rect">
            <a:avLst/>
          </a:prstGeom>
          <a:noFill/>
        </p:spPr>
        <p:txBody>
          <a:bodyPr wrap="square" rtlCol="0">
            <a:spAutoFit/>
          </a:bodyPr>
          <a:lstStyle/>
          <a:p>
            <a:r>
              <a:rPr lang="en-IN" sz="3600" dirty="0">
                <a:latin typeface="Intro Bold" panose="02000000000000000000" pitchFamily="50" charset="0"/>
              </a:rPr>
              <a:t>IFTTT Setup-6</a:t>
            </a:r>
          </a:p>
        </p:txBody>
      </p:sp>
    </p:spTree>
    <p:extLst>
      <p:ext uri="{BB962C8B-B14F-4D97-AF65-F5344CB8AC3E}">
        <p14:creationId xmlns:p14="http://schemas.microsoft.com/office/powerpoint/2010/main" val="4064237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213432-EE38-4822-87CF-B8A9E5AEAFEB}"/>
              </a:ext>
            </a:extLst>
          </p:cNvPr>
          <p:cNvSpPr/>
          <p:nvPr/>
        </p:nvSpPr>
        <p:spPr>
          <a:xfrm>
            <a:off x="-1" y="0"/>
            <a:ext cx="3703899" cy="6858000"/>
          </a:xfrm>
          <a:prstGeom prst="rect">
            <a:avLst/>
          </a:prstGeom>
          <a:solidFill>
            <a:srgbClr val="0122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4F674184-52C8-4D90-BA0F-64CF91A870B1}"/>
              </a:ext>
            </a:extLst>
          </p:cNvPr>
          <p:cNvPicPr>
            <a:picLocks noChangeAspect="1"/>
          </p:cNvPicPr>
          <p:nvPr/>
        </p:nvPicPr>
        <p:blipFill rotWithShape="1">
          <a:blip r:embed="rId2"/>
          <a:srcRect l="8961" t="13142" r="55475" b="35391"/>
          <a:stretch/>
        </p:blipFill>
        <p:spPr>
          <a:xfrm>
            <a:off x="6721376" y="1469985"/>
            <a:ext cx="5470624" cy="4205695"/>
          </a:xfrm>
          <a:prstGeom prst="rect">
            <a:avLst/>
          </a:prstGeom>
          <a:effectLst>
            <a:outerShdw blurRad="50800" dist="38100" dir="5400000" algn="t" rotWithShape="0">
              <a:prstClr val="black">
                <a:alpha val="40000"/>
              </a:prstClr>
            </a:outerShdw>
          </a:effectLst>
        </p:spPr>
      </p:pic>
      <p:grpSp>
        <p:nvGrpSpPr>
          <p:cNvPr id="11" name="Group 10">
            <a:extLst>
              <a:ext uri="{FF2B5EF4-FFF2-40B4-BE49-F238E27FC236}">
                <a16:creationId xmlns:a16="http://schemas.microsoft.com/office/drawing/2014/main" id="{CFD48E60-90C0-4B13-AEFE-E54E24384D5E}"/>
              </a:ext>
            </a:extLst>
          </p:cNvPr>
          <p:cNvGrpSpPr/>
          <p:nvPr/>
        </p:nvGrpSpPr>
        <p:grpSpPr>
          <a:xfrm>
            <a:off x="3453378" y="171992"/>
            <a:ext cx="3518519" cy="6514016"/>
            <a:chOff x="1417477" y="902826"/>
            <a:chExt cx="2919692" cy="5405376"/>
          </a:xfrm>
        </p:grpSpPr>
        <p:pic>
          <p:nvPicPr>
            <p:cNvPr id="9" name="Picture 8">
              <a:extLst>
                <a:ext uri="{FF2B5EF4-FFF2-40B4-BE49-F238E27FC236}">
                  <a16:creationId xmlns:a16="http://schemas.microsoft.com/office/drawing/2014/main" id="{E38122DB-DB2B-4DF6-B685-EB36368BF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477" y="902826"/>
              <a:ext cx="2919692" cy="5405376"/>
            </a:xfrm>
            <a:prstGeom prst="rect">
              <a:avLst/>
            </a:prstGeom>
          </p:spPr>
        </p:pic>
        <p:sp>
          <p:nvSpPr>
            <p:cNvPr id="10" name="Rectangle 9">
              <a:extLst>
                <a:ext uri="{FF2B5EF4-FFF2-40B4-BE49-F238E27FC236}">
                  <a16:creationId xmlns:a16="http://schemas.microsoft.com/office/drawing/2014/main" id="{E436EFC3-8F9E-40C2-A64A-A30D6A92FF6E}"/>
                </a:ext>
              </a:extLst>
            </p:cNvPr>
            <p:cNvSpPr/>
            <p:nvPr/>
          </p:nvSpPr>
          <p:spPr>
            <a:xfrm>
              <a:off x="1792941" y="4320988"/>
              <a:ext cx="2178424" cy="9512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 name="TextBox 11">
            <a:extLst>
              <a:ext uri="{FF2B5EF4-FFF2-40B4-BE49-F238E27FC236}">
                <a16:creationId xmlns:a16="http://schemas.microsoft.com/office/drawing/2014/main" id="{97875C8A-5F50-4102-AB4E-9AE872FE6F2F}"/>
              </a:ext>
            </a:extLst>
          </p:cNvPr>
          <p:cNvSpPr txBox="1"/>
          <p:nvPr/>
        </p:nvSpPr>
        <p:spPr>
          <a:xfrm>
            <a:off x="443474" y="2215516"/>
            <a:ext cx="2807953" cy="1692771"/>
          </a:xfrm>
          <a:prstGeom prst="rect">
            <a:avLst/>
          </a:prstGeom>
          <a:noFill/>
        </p:spPr>
        <p:txBody>
          <a:bodyPr wrap="square" rtlCol="0">
            <a:spAutoFit/>
          </a:bodyPr>
          <a:lstStyle/>
          <a:p>
            <a:r>
              <a:rPr lang="en-IN" sz="3200" dirty="0">
                <a:solidFill>
                  <a:schemeClr val="bg1"/>
                </a:solidFill>
                <a:latin typeface="Intro Bold" panose="02000000000000000000" pitchFamily="50" charset="0"/>
              </a:rPr>
              <a:t>All Set Up – </a:t>
            </a:r>
            <a:r>
              <a:rPr lang="en-IN" sz="2400" dirty="0">
                <a:solidFill>
                  <a:schemeClr val="bg1"/>
                </a:solidFill>
                <a:latin typeface="Intro Book" panose="02000000000000000000" pitchFamily="50" charset="0"/>
              </a:rPr>
              <a:t>Turn to test using </a:t>
            </a:r>
            <a:r>
              <a:rPr lang="en-IN" sz="2400" b="1" dirty="0">
                <a:solidFill>
                  <a:schemeClr val="bg1"/>
                </a:solidFill>
                <a:latin typeface="Intro Book" panose="02000000000000000000" pitchFamily="50" charset="0"/>
              </a:rPr>
              <a:t>Google </a:t>
            </a:r>
          </a:p>
          <a:p>
            <a:r>
              <a:rPr lang="en-IN" sz="2400" b="1" dirty="0">
                <a:solidFill>
                  <a:schemeClr val="bg1"/>
                </a:solidFill>
                <a:latin typeface="Intro Book" panose="02000000000000000000" pitchFamily="50" charset="0"/>
              </a:rPr>
              <a:t>Assistant</a:t>
            </a:r>
          </a:p>
        </p:txBody>
      </p:sp>
    </p:spTree>
    <p:extLst>
      <p:ext uri="{BB962C8B-B14F-4D97-AF65-F5344CB8AC3E}">
        <p14:creationId xmlns:p14="http://schemas.microsoft.com/office/powerpoint/2010/main" val="1149509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EE9064-C26F-43C9-9133-72979860CD80}"/>
              </a:ext>
            </a:extLst>
          </p:cNvPr>
          <p:cNvSpPr txBox="1"/>
          <p:nvPr/>
        </p:nvSpPr>
        <p:spPr>
          <a:xfrm>
            <a:off x="717630" y="474562"/>
            <a:ext cx="5208608" cy="584775"/>
          </a:xfrm>
          <a:prstGeom prst="rect">
            <a:avLst/>
          </a:prstGeom>
          <a:noFill/>
        </p:spPr>
        <p:txBody>
          <a:bodyPr wrap="square" rtlCol="0">
            <a:spAutoFit/>
          </a:bodyPr>
          <a:lstStyle/>
          <a:p>
            <a:r>
              <a:rPr lang="en-IN" sz="3200" dirty="0">
                <a:solidFill>
                  <a:srgbClr val="012255"/>
                </a:solidFill>
                <a:latin typeface="Intro Bold" panose="02000000000000000000" pitchFamily="50" charset="0"/>
              </a:rPr>
              <a:t>Conclusion</a:t>
            </a:r>
          </a:p>
        </p:txBody>
      </p:sp>
      <p:sp>
        <p:nvSpPr>
          <p:cNvPr id="5" name="TextBox 4">
            <a:extLst>
              <a:ext uri="{FF2B5EF4-FFF2-40B4-BE49-F238E27FC236}">
                <a16:creationId xmlns:a16="http://schemas.microsoft.com/office/drawing/2014/main" id="{7BAB5E2A-F3C4-4A04-B257-8DE08573AA3D}"/>
              </a:ext>
            </a:extLst>
          </p:cNvPr>
          <p:cNvSpPr txBox="1"/>
          <p:nvPr/>
        </p:nvSpPr>
        <p:spPr>
          <a:xfrm>
            <a:off x="972273" y="1059337"/>
            <a:ext cx="5474826" cy="5632311"/>
          </a:xfrm>
          <a:prstGeom prst="rect">
            <a:avLst/>
          </a:prstGeom>
          <a:noFill/>
        </p:spPr>
        <p:txBody>
          <a:bodyPr wrap="square" rtlCol="0">
            <a:spAutoFit/>
          </a:bodyPr>
          <a:lstStyle/>
          <a:p>
            <a:r>
              <a:rPr lang="en-US" sz="2000" dirty="0">
                <a:effectLst/>
                <a:latin typeface="Intro Book" panose="02000000000000000000" pitchFamily="50" charset="0"/>
                <a:ea typeface="Times New Roman" panose="02020603050405020304" pitchFamily="18" charset="0"/>
              </a:rPr>
              <a:t>In this report, we have successfully done simulation of home automation system using Arduino UNO R3 and Internet of Things technology. </a:t>
            </a:r>
          </a:p>
          <a:p>
            <a:endParaRPr lang="en-US" sz="2000" dirty="0">
              <a:latin typeface="Intro Book" panose="02000000000000000000" pitchFamily="50" charset="0"/>
              <a:ea typeface="Times New Roman" panose="02020603050405020304" pitchFamily="18" charset="0"/>
            </a:endParaRPr>
          </a:p>
          <a:p>
            <a:r>
              <a:rPr lang="en-US" sz="2000" dirty="0">
                <a:effectLst/>
                <a:latin typeface="Intro Book" panose="02000000000000000000" pitchFamily="50" charset="0"/>
                <a:ea typeface="Times New Roman" panose="02020603050405020304" pitchFamily="18" charset="0"/>
              </a:rPr>
              <a:t>It has been experimentally proven to work satisfied by connecting sample appliances to it and the application were successfully controlled from a wireless android mobile device using app. </a:t>
            </a:r>
          </a:p>
          <a:p>
            <a:endParaRPr lang="en-US" sz="2000" dirty="0">
              <a:latin typeface="Intro Book" panose="02000000000000000000" pitchFamily="50" charset="0"/>
              <a:ea typeface="Times New Roman" panose="02020603050405020304" pitchFamily="18" charset="0"/>
            </a:endParaRPr>
          </a:p>
          <a:p>
            <a:r>
              <a:rPr lang="en-US" sz="2000" dirty="0">
                <a:effectLst/>
                <a:latin typeface="Intro Book" panose="02000000000000000000" pitchFamily="50" charset="0"/>
                <a:ea typeface="Times New Roman" panose="02020603050405020304" pitchFamily="18" charset="0"/>
              </a:rPr>
              <a:t>Also, with help of Google Assistant it can be controlled and its successful simulation is shown on Adafruit. The automated mode makes life easier for users by complete automation of necessary appliances without any human effort.</a:t>
            </a:r>
            <a:endParaRPr lang="en-IN" sz="2000" dirty="0">
              <a:effectLst/>
              <a:latin typeface="Intro Book" panose="02000000000000000000" pitchFamily="50" charset="0"/>
              <a:ea typeface="Times New Roman" panose="02020603050405020304" pitchFamily="18" charset="0"/>
            </a:endParaRPr>
          </a:p>
          <a:p>
            <a:endParaRPr lang="en-IN" sz="2000" dirty="0">
              <a:latin typeface="Intro Book" panose="02000000000000000000" pitchFamily="50" charset="0"/>
            </a:endParaRPr>
          </a:p>
        </p:txBody>
      </p:sp>
      <p:pic>
        <p:nvPicPr>
          <p:cNvPr id="13314" name="Picture 2" descr="Smart home with thread - The new standard | reichelt magazine">
            <a:extLst>
              <a:ext uri="{FF2B5EF4-FFF2-40B4-BE49-F238E27FC236}">
                <a16:creationId xmlns:a16="http://schemas.microsoft.com/office/drawing/2014/main" id="{4FBEF3CB-5B0A-46F5-A913-689CA2DD9F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80" r="50863"/>
          <a:stretch/>
        </p:blipFill>
        <p:spPr bwMode="auto">
          <a:xfrm>
            <a:off x="7268901" y="0"/>
            <a:ext cx="49230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12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1CF4DF-9EF6-46CE-B658-9FEADAF8C9E3}"/>
              </a:ext>
            </a:extLst>
          </p:cNvPr>
          <p:cNvSpPr txBox="1"/>
          <p:nvPr/>
        </p:nvSpPr>
        <p:spPr>
          <a:xfrm>
            <a:off x="1549403" y="1582340"/>
            <a:ext cx="8890961" cy="3693319"/>
          </a:xfrm>
          <a:prstGeom prst="rect">
            <a:avLst/>
          </a:prstGeom>
          <a:noFill/>
        </p:spPr>
        <p:txBody>
          <a:bodyPr wrap="square" rtlCol="0">
            <a:spAutoFit/>
          </a:bodyPr>
          <a:lstStyle/>
          <a:p>
            <a:pPr marL="342900" marR="0" lvl="0" indent="-342900" algn="just">
              <a:lnSpc>
                <a:spcPct val="150000"/>
              </a:lnSpc>
              <a:spcBef>
                <a:spcPts val="0"/>
              </a:spcBef>
              <a:spcAft>
                <a:spcPts val="0"/>
              </a:spcAft>
              <a:buFont typeface="+mj-lt"/>
              <a:buAutoNum type="arabicPeriod"/>
            </a:pPr>
            <a:r>
              <a:rPr lang="en-US" i="1" dirty="0">
                <a:effectLst/>
                <a:latin typeface="Times New Roman" panose="02020603050405020304" pitchFamily="18" charset="0"/>
                <a:ea typeface="Calibri" panose="020F0502020204030204" pitchFamily="34" charset="0"/>
                <a:cs typeface="Times New Roman" panose="02020603050405020304" pitchFamily="18" charset="0"/>
              </a:rPr>
              <a:t>Home Automation Application Based On Arduino Controllable From Mobile </a:t>
            </a:r>
            <a:r>
              <a:rPr lang="en-US" dirty="0">
                <a:effectLst/>
                <a:latin typeface="Times New Roman" panose="02020603050405020304" pitchFamily="18" charset="0"/>
                <a:ea typeface="Calibri" panose="020F0502020204030204" pitchFamily="34" charset="0"/>
                <a:cs typeface="Times New Roman" panose="02020603050405020304" pitchFamily="18" charset="0"/>
              </a:rPr>
              <a:t>by</a:t>
            </a:r>
            <a:r>
              <a:rPr lang="en-US" i="1" dirty="0">
                <a:effectLst/>
                <a:latin typeface="Times New Roman" panose="02020603050405020304" pitchFamily="18" charset="0"/>
                <a:ea typeface="Calibri" panose="020F0502020204030204" pitchFamily="34" charset="0"/>
                <a:cs typeface="Times New Roman" panose="02020603050405020304" pitchFamily="18" charset="0"/>
              </a:rPr>
              <a:t> Anna Merino Herreros</a:t>
            </a:r>
            <a:endParaRPr lang="en-IN" i="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Times New Roman" panose="02020603050405020304" pitchFamily="18" charset="0"/>
                <a:ea typeface="Calibri" panose="020F0502020204030204" pitchFamily="34" charset="0"/>
                <a:cs typeface="Times New Roman" panose="02020603050405020304" pitchFamily="18" charset="0"/>
              </a:rPr>
              <a:t>Adafruit Documentation </a:t>
            </a:r>
            <a:r>
              <a:rPr lang="en-US"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https://io.adafruit.com/api/docs/ - </a:t>
            </a:r>
            <a:r>
              <a:rPr lang="en-US" i="1" u="sng" dirty="0" err="1">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adafruit</a:t>
            </a:r>
            <a:r>
              <a:rPr lang="en-US" i="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-io-http-</a:t>
            </a:r>
            <a:r>
              <a:rPr lang="en-US" i="1" u="sng" dirty="0" err="1">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api</a:t>
            </a:r>
            <a:endParaRPr lang="en-IN" i="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Times New Roman" panose="02020603050405020304" pitchFamily="18" charset="0"/>
                <a:ea typeface="Calibri" panose="020F0502020204030204" pitchFamily="34" charset="0"/>
                <a:cs typeface="Times New Roman" panose="02020603050405020304" pitchFamily="18" charset="0"/>
              </a:rPr>
              <a:t>IFTTT Documentation- </a:t>
            </a:r>
            <a:r>
              <a:rPr lang="en-US" i="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https://platform.ifttt.com/docs</a:t>
            </a:r>
            <a:endParaRPr lang="en-IN" i="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Times New Roman" panose="02020603050405020304" pitchFamily="18" charset="0"/>
                <a:ea typeface="Calibri" panose="020F0502020204030204" pitchFamily="34" charset="0"/>
                <a:cs typeface="Times New Roman" panose="02020603050405020304" pitchFamily="18" charset="0"/>
              </a:rPr>
              <a:t>Home automation – Wikipedia </a:t>
            </a:r>
            <a:r>
              <a:rPr lang="en-US"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https://en.wikipedia.org/wiki/Home_automation</a:t>
            </a:r>
            <a:r>
              <a:rPr lang="en-US" i="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i="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Times New Roman" panose="02020603050405020304" pitchFamily="18" charset="0"/>
                <a:ea typeface="Calibri" panose="020F0502020204030204" pitchFamily="34" charset="0"/>
                <a:cs typeface="Times New Roman" panose="02020603050405020304" pitchFamily="18" charset="0"/>
              </a:rPr>
              <a:t>Blynk Documentation- </a:t>
            </a:r>
            <a:r>
              <a:rPr lang="en-US" i="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https://docs.blynk.cc</a:t>
            </a:r>
            <a:endParaRPr lang="en-IN" i="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err="1">
                <a:effectLst/>
                <a:latin typeface="Times New Roman" panose="02020603050405020304" pitchFamily="18" charset="0"/>
                <a:ea typeface="Calibri" panose="020F0502020204030204" pitchFamily="34" charset="0"/>
                <a:cs typeface="Times New Roman" panose="02020603050405020304" pitchFamily="18" charset="0"/>
              </a:rPr>
              <a:t>Pololu</a:t>
            </a:r>
            <a:r>
              <a:rPr lang="en-US" dirty="0">
                <a:effectLst/>
                <a:latin typeface="Times New Roman" panose="02020603050405020304" pitchFamily="18" charset="0"/>
                <a:ea typeface="Calibri" panose="020F0502020204030204" pitchFamily="34" charset="0"/>
                <a:cs typeface="Times New Roman" panose="02020603050405020304" pitchFamily="18" charset="0"/>
              </a:rPr>
              <a:t> - Arduino Uno R3 - </a:t>
            </a:r>
            <a:r>
              <a:rPr lang="en-US" i="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https://www.pololu.com/product/2191</a:t>
            </a:r>
            <a:r>
              <a:rPr lang="en-US" i="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i="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Times New Roman" panose="02020603050405020304" pitchFamily="18" charset="0"/>
                <a:ea typeface="Calibri" panose="020F0502020204030204" pitchFamily="34" charset="0"/>
                <a:cs typeface="Times New Roman" panose="02020603050405020304" pitchFamily="18" charset="0"/>
              </a:rPr>
              <a:t>VSPE- </a:t>
            </a:r>
            <a:r>
              <a:rPr lang="en-US" i="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http://www.eterlogic.com/Products.VSPE.html</a:t>
            </a:r>
            <a:endParaRPr lang="en-IN" i="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i="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E58F544-A84F-4966-9931-B8801709B578}"/>
              </a:ext>
            </a:extLst>
          </p:cNvPr>
          <p:cNvSpPr txBox="1"/>
          <p:nvPr/>
        </p:nvSpPr>
        <p:spPr>
          <a:xfrm>
            <a:off x="1183341" y="880937"/>
            <a:ext cx="5351930" cy="523220"/>
          </a:xfrm>
          <a:prstGeom prst="rect">
            <a:avLst/>
          </a:prstGeom>
          <a:noFill/>
        </p:spPr>
        <p:txBody>
          <a:bodyPr wrap="square" rtlCol="0">
            <a:spAutoFit/>
          </a:bodyPr>
          <a:lstStyle/>
          <a:p>
            <a:r>
              <a:rPr lang="en-IN" sz="2800" b="1" dirty="0">
                <a:latin typeface="Intro Bold" panose="02000000000000000000" pitchFamily="50" charset="0"/>
              </a:rPr>
              <a:t>Reference</a:t>
            </a:r>
          </a:p>
        </p:txBody>
      </p:sp>
    </p:spTree>
    <p:extLst>
      <p:ext uri="{BB962C8B-B14F-4D97-AF65-F5344CB8AC3E}">
        <p14:creationId xmlns:p14="http://schemas.microsoft.com/office/powerpoint/2010/main" val="4008731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832576-E1F8-4E00-84C6-392F04EFEE35}"/>
              </a:ext>
            </a:extLst>
          </p:cNvPr>
          <p:cNvSpPr txBox="1"/>
          <p:nvPr/>
        </p:nvSpPr>
        <p:spPr>
          <a:xfrm>
            <a:off x="0" y="2598003"/>
            <a:ext cx="5334000" cy="830997"/>
          </a:xfrm>
          <a:prstGeom prst="rect">
            <a:avLst/>
          </a:prstGeom>
          <a:noFill/>
        </p:spPr>
        <p:txBody>
          <a:bodyPr wrap="square" rtlCol="0">
            <a:spAutoFit/>
          </a:bodyPr>
          <a:lstStyle/>
          <a:p>
            <a:pPr algn="ctr"/>
            <a:r>
              <a:rPr lang="en-IN" sz="4800" dirty="0">
                <a:latin typeface="Intro Bold" panose="02000000000000000000" pitchFamily="50" charset="0"/>
              </a:rPr>
              <a:t>Thank You!</a:t>
            </a:r>
          </a:p>
        </p:txBody>
      </p:sp>
      <p:pic>
        <p:nvPicPr>
          <p:cNvPr id="1026" name="Picture 2" descr="AutoNxt Automation">
            <a:extLst>
              <a:ext uri="{FF2B5EF4-FFF2-40B4-BE49-F238E27FC236}">
                <a16:creationId xmlns:a16="http://schemas.microsoft.com/office/drawing/2014/main" id="{2F084CD6-4DD5-4A63-9625-512B197B978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627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EE1B3F-8134-44AD-959A-8FDCCAE137AC}"/>
              </a:ext>
            </a:extLst>
          </p:cNvPr>
          <p:cNvSpPr txBox="1"/>
          <p:nvPr/>
        </p:nvSpPr>
        <p:spPr>
          <a:xfrm>
            <a:off x="520603" y="567103"/>
            <a:ext cx="9265920" cy="707886"/>
          </a:xfrm>
          <a:prstGeom prst="rect">
            <a:avLst/>
          </a:prstGeom>
          <a:noFill/>
        </p:spPr>
        <p:txBody>
          <a:bodyPr wrap="square" rtlCol="0">
            <a:spAutoFit/>
          </a:bodyPr>
          <a:lstStyle/>
          <a:p>
            <a:r>
              <a:rPr lang="en-IN" sz="4000" b="1" dirty="0">
                <a:latin typeface="Intro Bold" panose="02000000000000000000" pitchFamily="50" charset="0"/>
              </a:rPr>
              <a:t>Control using Android App</a:t>
            </a:r>
          </a:p>
        </p:txBody>
      </p:sp>
      <p:sp>
        <p:nvSpPr>
          <p:cNvPr id="5" name="TextBox 4">
            <a:extLst>
              <a:ext uri="{FF2B5EF4-FFF2-40B4-BE49-F238E27FC236}">
                <a16:creationId xmlns:a16="http://schemas.microsoft.com/office/drawing/2014/main" id="{17C95421-4B52-4328-9B0F-A42ABD09BADE}"/>
              </a:ext>
            </a:extLst>
          </p:cNvPr>
          <p:cNvSpPr txBox="1"/>
          <p:nvPr/>
        </p:nvSpPr>
        <p:spPr>
          <a:xfrm>
            <a:off x="1326459" y="2063729"/>
            <a:ext cx="5486400" cy="2000548"/>
          </a:xfrm>
          <a:prstGeom prst="rect">
            <a:avLst/>
          </a:prstGeom>
          <a:noFill/>
        </p:spPr>
        <p:txBody>
          <a:bodyPr wrap="square" rtlCol="0">
            <a:spAutoFit/>
          </a:bodyPr>
          <a:lstStyle/>
          <a:p>
            <a:r>
              <a:rPr lang="en-IN" sz="2800" b="1" dirty="0">
                <a:latin typeface="Intro Bold" panose="02000000000000000000" pitchFamily="50" charset="0"/>
              </a:rPr>
              <a:t>Software/App used</a:t>
            </a:r>
            <a:r>
              <a:rPr lang="en-IN" sz="2400" b="1" dirty="0">
                <a:latin typeface="Intro Bold" panose="02000000000000000000" pitchFamily="50" charset="0"/>
              </a:rPr>
              <a:t>:</a:t>
            </a:r>
          </a:p>
          <a:p>
            <a:pPr marL="457200" indent="-457200">
              <a:buFont typeface="+mj-lt"/>
              <a:buAutoNum type="arabicPeriod"/>
            </a:pPr>
            <a:r>
              <a:rPr lang="en-IN" sz="2400" dirty="0">
                <a:latin typeface="Intro Book" panose="02000000000000000000" pitchFamily="50" charset="0"/>
              </a:rPr>
              <a:t>Proteus 8 Professional</a:t>
            </a:r>
          </a:p>
          <a:p>
            <a:pPr marL="457200" indent="-457200">
              <a:buFont typeface="+mj-lt"/>
              <a:buAutoNum type="arabicPeriod"/>
            </a:pPr>
            <a:r>
              <a:rPr lang="en-IN" sz="2400" dirty="0">
                <a:latin typeface="Intro Book" panose="02000000000000000000" pitchFamily="50" charset="0"/>
              </a:rPr>
              <a:t>Arduino IDE </a:t>
            </a:r>
          </a:p>
          <a:p>
            <a:pPr marL="457200" indent="-457200">
              <a:buFont typeface="+mj-lt"/>
              <a:buAutoNum type="arabicPeriod"/>
            </a:pPr>
            <a:r>
              <a:rPr lang="en-IN" sz="2400" dirty="0">
                <a:latin typeface="Intro Book" panose="02000000000000000000" pitchFamily="50" charset="0"/>
              </a:rPr>
              <a:t>VSPE</a:t>
            </a:r>
          </a:p>
          <a:p>
            <a:pPr marL="457200" indent="-457200">
              <a:buFont typeface="+mj-lt"/>
              <a:buAutoNum type="arabicPeriod"/>
            </a:pPr>
            <a:r>
              <a:rPr lang="en-IN" sz="2400" dirty="0">
                <a:latin typeface="Intro Book" panose="02000000000000000000" pitchFamily="50" charset="0"/>
              </a:rPr>
              <a:t>Blynk IoT</a:t>
            </a:r>
          </a:p>
        </p:txBody>
      </p:sp>
      <p:pic>
        <p:nvPicPr>
          <p:cNvPr id="11" name="Picture 10">
            <a:extLst>
              <a:ext uri="{FF2B5EF4-FFF2-40B4-BE49-F238E27FC236}">
                <a16:creationId xmlns:a16="http://schemas.microsoft.com/office/drawing/2014/main" id="{534F011E-386F-4053-9D8A-F0BC9B1EC94B}"/>
              </a:ext>
            </a:extLst>
          </p:cNvPr>
          <p:cNvPicPr>
            <a:picLocks noChangeAspect="1"/>
          </p:cNvPicPr>
          <p:nvPr/>
        </p:nvPicPr>
        <p:blipFill rotWithShape="1">
          <a:blip r:embed="rId2">
            <a:extLst>
              <a:ext uri="{28A0092B-C50C-407E-A947-70E740481C1C}">
                <a14:useLocalDpi xmlns:a14="http://schemas.microsoft.com/office/drawing/2010/main" val="0"/>
              </a:ext>
            </a:extLst>
          </a:blip>
          <a:srcRect b="34902"/>
          <a:stretch/>
        </p:blipFill>
        <p:spPr>
          <a:xfrm>
            <a:off x="6927926" y="921046"/>
            <a:ext cx="4355830" cy="5936954"/>
          </a:xfrm>
          <a:prstGeom prst="rect">
            <a:avLst/>
          </a:prstGeom>
        </p:spPr>
      </p:pic>
    </p:spTree>
    <p:extLst>
      <p:ext uri="{BB962C8B-B14F-4D97-AF65-F5344CB8AC3E}">
        <p14:creationId xmlns:p14="http://schemas.microsoft.com/office/powerpoint/2010/main" val="2630495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061B75-F137-4F70-B98B-C5F56AFE93AE}"/>
              </a:ext>
            </a:extLst>
          </p:cNvPr>
          <p:cNvSpPr txBox="1"/>
          <p:nvPr/>
        </p:nvSpPr>
        <p:spPr>
          <a:xfrm>
            <a:off x="782807" y="579812"/>
            <a:ext cx="9265920" cy="584775"/>
          </a:xfrm>
          <a:prstGeom prst="rect">
            <a:avLst/>
          </a:prstGeom>
          <a:noFill/>
        </p:spPr>
        <p:txBody>
          <a:bodyPr wrap="square" rtlCol="0">
            <a:spAutoFit/>
          </a:bodyPr>
          <a:lstStyle/>
          <a:p>
            <a:r>
              <a:rPr lang="en-IN" sz="3200" b="1" dirty="0">
                <a:latin typeface="Intro Bold" panose="02000000000000000000" pitchFamily="50" charset="0"/>
              </a:rPr>
              <a:t>1. Proteus 8 Professional</a:t>
            </a:r>
          </a:p>
        </p:txBody>
      </p:sp>
      <p:sp>
        <p:nvSpPr>
          <p:cNvPr id="6" name="TextBox 5">
            <a:extLst>
              <a:ext uri="{FF2B5EF4-FFF2-40B4-BE49-F238E27FC236}">
                <a16:creationId xmlns:a16="http://schemas.microsoft.com/office/drawing/2014/main" id="{6307EB13-BBEF-4EA6-9197-FBEA670E9329}"/>
              </a:ext>
            </a:extLst>
          </p:cNvPr>
          <p:cNvSpPr txBox="1"/>
          <p:nvPr/>
        </p:nvSpPr>
        <p:spPr>
          <a:xfrm>
            <a:off x="1154765" y="1251875"/>
            <a:ext cx="3766298" cy="1631216"/>
          </a:xfrm>
          <a:prstGeom prst="rect">
            <a:avLst/>
          </a:prstGeom>
          <a:noFill/>
        </p:spPr>
        <p:txBody>
          <a:bodyPr wrap="square" rtlCol="0">
            <a:spAutoFit/>
          </a:bodyPr>
          <a:lstStyle/>
          <a:p>
            <a:r>
              <a:rPr lang="en-US" sz="2000" dirty="0">
                <a:effectLst/>
                <a:latin typeface="Intro Book" panose="02000000000000000000" pitchFamily="50" charset="0"/>
                <a:ea typeface="Times New Roman" panose="02020603050405020304" pitchFamily="18" charset="0"/>
              </a:rPr>
              <a:t>Proteus 8 is one of the tools needed for circuit design and simulation. This software is developed by </a:t>
            </a:r>
            <a:r>
              <a:rPr lang="en-US" sz="2000" dirty="0" err="1">
                <a:effectLst/>
                <a:latin typeface="Intro Book" panose="02000000000000000000" pitchFamily="50" charset="0"/>
                <a:ea typeface="Times New Roman" panose="02020603050405020304" pitchFamily="18" charset="0"/>
              </a:rPr>
              <a:t>Labcenter</a:t>
            </a:r>
            <a:r>
              <a:rPr lang="en-US" sz="2000" dirty="0">
                <a:effectLst/>
                <a:latin typeface="Intro Book" panose="02000000000000000000" pitchFamily="50" charset="0"/>
                <a:ea typeface="Times New Roman" panose="02020603050405020304" pitchFamily="18" charset="0"/>
              </a:rPr>
              <a:t> Electronics.</a:t>
            </a:r>
            <a:endParaRPr lang="en-IN" sz="2000" dirty="0">
              <a:effectLst/>
              <a:latin typeface="Intro Book" panose="02000000000000000000" pitchFamily="50" charset="0"/>
              <a:ea typeface="Times New Roman" panose="02020603050405020304" pitchFamily="18" charset="0"/>
            </a:endParaRPr>
          </a:p>
        </p:txBody>
      </p:sp>
      <p:sp>
        <p:nvSpPr>
          <p:cNvPr id="7" name="Rectangle 6">
            <a:extLst>
              <a:ext uri="{FF2B5EF4-FFF2-40B4-BE49-F238E27FC236}">
                <a16:creationId xmlns:a16="http://schemas.microsoft.com/office/drawing/2014/main" id="{42771C93-4DB1-47D9-9900-4153B40B12DE}"/>
              </a:ext>
            </a:extLst>
          </p:cNvPr>
          <p:cNvSpPr/>
          <p:nvPr/>
        </p:nvSpPr>
        <p:spPr>
          <a:xfrm>
            <a:off x="0" y="3601719"/>
            <a:ext cx="12192000" cy="32562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C2263569-C68F-4DD7-9F24-3C79A980E89C}"/>
              </a:ext>
            </a:extLst>
          </p:cNvPr>
          <p:cNvSpPr/>
          <p:nvPr/>
        </p:nvSpPr>
        <p:spPr>
          <a:xfrm>
            <a:off x="8087360" y="1"/>
            <a:ext cx="410464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54187440-348E-4594-B87B-EA6E6509365F}"/>
              </a:ext>
            </a:extLst>
          </p:cNvPr>
          <p:cNvSpPr txBox="1"/>
          <p:nvPr/>
        </p:nvSpPr>
        <p:spPr>
          <a:xfrm>
            <a:off x="959513" y="3795678"/>
            <a:ext cx="6470248" cy="584775"/>
          </a:xfrm>
          <a:prstGeom prst="rect">
            <a:avLst/>
          </a:prstGeom>
          <a:noFill/>
        </p:spPr>
        <p:txBody>
          <a:bodyPr wrap="square" rtlCol="0">
            <a:spAutoFit/>
          </a:bodyPr>
          <a:lstStyle/>
          <a:p>
            <a:r>
              <a:rPr lang="en-IN" sz="3200" dirty="0">
                <a:solidFill>
                  <a:schemeClr val="bg1"/>
                </a:solidFill>
                <a:latin typeface="Intro Bold" panose="02000000000000000000" pitchFamily="50" charset="0"/>
              </a:rPr>
              <a:t>2. Arduino IDE </a:t>
            </a:r>
          </a:p>
        </p:txBody>
      </p:sp>
      <p:pic>
        <p:nvPicPr>
          <p:cNvPr id="5" name="Picture 4">
            <a:extLst>
              <a:ext uri="{FF2B5EF4-FFF2-40B4-BE49-F238E27FC236}">
                <a16:creationId xmlns:a16="http://schemas.microsoft.com/office/drawing/2014/main" id="{1B2452AA-1127-4C64-B0BB-41EE6CEF6E4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256531" y="666749"/>
            <a:ext cx="3766298" cy="2589532"/>
          </a:xfrm>
          <a:prstGeom prst="rect">
            <a:avLst/>
          </a:prstGeom>
          <a:noFill/>
          <a:ln>
            <a:noFill/>
          </a:ln>
        </p:spPr>
      </p:pic>
      <p:sp>
        <p:nvSpPr>
          <p:cNvPr id="9" name="TextBox 8">
            <a:extLst>
              <a:ext uri="{FF2B5EF4-FFF2-40B4-BE49-F238E27FC236}">
                <a16:creationId xmlns:a16="http://schemas.microsoft.com/office/drawing/2014/main" id="{4A6756FB-DE60-420B-907A-9911A24AC6CC}"/>
              </a:ext>
            </a:extLst>
          </p:cNvPr>
          <p:cNvSpPr txBox="1"/>
          <p:nvPr/>
        </p:nvSpPr>
        <p:spPr>
          <a:xfrm>
            <a:off x="1296399" y="4515111"/>
            <a:ext cx="5043441" cy="1938992"/>
          </a:xfrm>
          <a:prstGeom prst="rect">
            <a:avLst/>
          </a:prstGeom>
          <a:noFill/>
        </p:spPr>
        <p:txBody>
          <a:bodyPr wrap="square" rtlCol="0">
            <a:spAutoFit/>
          </a:bodyPr>
          <a:lstStyle/>
          <a:p>
            <a:r>
              <a:rPr lang="en-US" sz="2000" dirty="0">
                <a:solidFill>
                  <a:schemeClr val="bg1"/>
                </a:solidFill>
                <a:effectLst/>
                <a:latin typeface="Intro Book" panose="02000000000000000000" pitchFamily="50" charset="0"/>
                <a:ea typeface="Times New Roman" panose="02020603050405020304" pitchFamily="18" charset="0"/>
              </a:rPr>
              <a:t>The Arduino Integrated Development Environment (IDE) is a cross-platform application that is written in functions from C and C++. It is used to write and upload programs to Arduino compatible boards.</a:t>
            </a:r>
            <a:endParaRPr lang="en-IN" sz="2000" dirty="0">
              <a:solidFill>
                <a:schemeClr val="bg1"/>
              </a:solidFill>
              <a:latin typeface="Intro Book" panose="02000000000000000000" pitchFamily="50" charset="0"/>
            </a:endParaRPr>
          </a:p>
        </p:txBody>
      </p:sp>
      <p:pic>
        <p:nvPicPr>
          <p:cNvPr id="10" name="Picture 9">
            <a:extLst>
              <a:ext uri="{FF2B5EF4-FFF2-40B4-BE49-F238E27FC236}">
                <a16:creationId xmlns:a16="http://schemas.microsoft.com/office/drawing/2014/main" id="{AB0CE69D-DAE4-47D1-A700-150A776C52D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540008" y="3987507"/>
            <a:ext cx="3199344" cy="2380469"/>
          </a:xfrm>
          <a:prstGeom prst="rect">
            <a:avLst/>
          </a:prstGeom>
          <a:noFill/>
          <a:ln>
            <a:noFill/>
          </a:ln>
        </p:spPr>
      </p:pic>
    </p:spTree>
    <p:extLst>
      <p:ext uri="{BB962C8B-B14F-4D97-AF65-F5344CB8AC3E}">
        <p14:creationId xmlns:p14="http://schemas.microsoft.com/office/powerpoint/2010/main" val="2483715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C0AAED8-2A24-4822-9135-72E5D9B0C819}"/>
              </a:ext>
            </a:extLst>
          </p:cNvPr>
          <p:cNvSpPr/>
          <p:nvPr/>
        </p:nvSpPr>
        <p:spPr>
          <a:xfrm>
            <a:off x="0" y="0"/>
            <a:ext cx="12192000" cy="347726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B4C728E-474C-491D-9914-3F9F9F18BF1D}"/>
              </a:ext>
            </a:extLst>
          </p:cNvPr>
          <p:cNvSpPr txBox="1"/>
          <p:nvPr/>
        </p:nvSpPr>
        <p:spPr>
          <a:xfrm>
            <a:off x="782807" y="579812"/>
            <a:ext cx="9265920" cy="584775"/>
          </a:xfrm>
          <a:prstGeom prst="rect">
            <a:avLst/>
          </a:prstGeom>
          <a:noFill/>
        </p:spPr>
        <p:txBody>
          <a:bodyPr wrap="square" rtlCol="0">
            <a:spAutoFit/>
          </a:bodyPr>
          <a:lstStyle/>
          <a:p>
            <a:r>
              <a:rPr lang="en-IN" sz="3200" b="1" dirty="0">
                <a:solidFill>
                  <a:schemeClr val="bg1"/>
                </a:solidFill>
                <a:latin typeface="Intro Bold" panose="02000000000000000000" pitchFamily="50" charset="0"/>
              </a:rPr>
              <a:t>3. VSPE</a:t>
            </a:r>
          </a:p>
        </p:txBody>
      </p:sp>
      <p:sp>
        <p:nvSpPr>
          <p:cNvPr id="5" name="TextBox 4">
            <a:extLst>
              <a:ext uri="{FF2B5EF4-FFF2-40B4-BE49-F238E27FC236}">
                <a16:creationId xmlns:a16="http://schemas.microsoft.com/office/drawing/2014/main" id="{0E6E99CF-12B1-4FE7-A2EF-412084B9DCF4}"/>
              </a:ext>
            </a:extLst>
          </p:cNvPr>
          <p:cNvSpPr txBox="1"/>
          <p:nvPr/>
        </p:nvSpPr>
        <p:spPr>
          <a:xfrm>
            <a:off x="883920" y="1381760"/>
            <a:ext cx="6014720" cy="1631216"/>
          </a:xfrm>
          <a:prstGeom prst="rect">
            <a:avLst/>
          </a:prstGeom>
          <a:noFill/>
        </p:spPr>
        <p:txBody>
          <a:bodyPr wrap="square" rtlCol="0">
            <a:spAutoFit/>
          </a:bodyPr>
          <a:lstStyle/>
          <a:p>
            <a:r>
              <a:rPr lang="en-US" sz="2000" dirty="0">
                <a:solidFill>
                  <a:schemeClr val="bg1"/>
                </a:solidFill>
                <a:effectLst/>
                <a:latin typeface="Intro Book" panose="02000000000000000000" pitchFamily="50" charset="0"/>
                <a:ea typeface="Times New Roman" panose="02020603050405020304" pitchFamily="18" charset="0"/>
              </a:rPr>
              <a:t>The Virtual Serial Port Emulator or VSPE is a program that allows us to create, test, and debug applications that use the parallel port. </a:t>
            </a:r>
          </a:p>
          <a:p>
            <a:r>
              <a:rPr lang="en-US" sz="2000" dirty="0">
                <a:solidFill>
                  <a:schemeClr val="bg1"/>
                </a:solidFill>
                <a:effectLst/>
                <a:latin typeface="Intro Book" panose="02000000000000000000" pitchFamily="50" charset="0"/>
                <a:ea typeface="Times New Roman" panose="02020603050405020304" pitchFamily="18" charset="0"/>
              </a:rPr>
              <a:t>It allows the creation of virtual devices to send and receive data. </a:t>
            </a:r>
            <a:endParaRPr lang="en-IN" sz="2000" dirty="0">
              <a:solidFill>
                <a:schemeClr val="bg1"/>
              </a:solidFill>
              <a:effectLst/>
              <a:latin typeface="Intro Book" panose="02000000000000000000" pitchFamily="50" charset="0"/>
              <a:ea typeface="Times New Roman" panose="02020603050405020304" pitchFamily="18" charset="0"/>
            </a:endParaRPr>
          </a:p>
        </p:txBody>
      </p:sp>
      <p:pic>
        <p:nvPicPr>
          <p:cNvPr id="6" name="Picture 5" descr="Download free virtual serial ports emulator 64 b | discsofttinon1989のブログ">
            <a:extLst>
              <a:ext uri="{FF2B5EF4-FFF2-40B4-BE49-F238E27FC236}">
                <a16:creationId xmlns:a16="http://schemas.microsoft.com/office/drawing/2014/main" id="{4A86A26E-067B-42BF-91BF-ABF7764F63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091680" y="770599"/>
            <a:ext cx="4317513" cy="3323881"/>
          </a:xfrm>
          <a:prstGeom prst="rect">
            <a:avLst/>
          </a:prstGeom>
          <a:noFill/>
          <a:ln>
            <a:noFill/>
          </a:ln>
        </p:spPr>
      </p:pic>
      <p:sp>
        <p:nvSpPr>
          <p:cNvPr id="8" name="TextBox 7">
            <a:extLst>
              <a:ext uri="{FF2B5EF4-FFF2-40B4-BE49-F238E27FC236}">
                <a16:creationId xmlns:a16="http://schemas.microsoft.com/office/drawing/2014/main" id="{03FEAA4F-22A7-4D37-92EF-DEB8F1B2F2DE}"/>
              </a:ext>
            </a:extLst>
          </p:cNvPr>
          <p:cNvSpPr txBox="1"/>
          <p:nvPr/>
        </p:nvSpPr>
        <p:spPr>
          <a:xfrm>
            <a:off x="782807" y="3867019"/>
            <a:ext cx="9265920" cy="584775"/>
          </a:xfrm>
          <a:prstGeom prst="rect">
            <a:avLst/>
          </a:prstGeom>
          <a:noFill/>
        </p:spPr>
        <p:txBody>
          <a:bodyPr wrap="square" rtlCol="0">
            <a:spAutoFit/>
          </a:bodyPr>
          <a:lstStyle/>
          <a:p>
            <a:r>
              <a:rPr lang="en-IN" sz="3200" b="1" dirty="0">
                <a:latin typeface="Intro Bold" panose="02000000000000000000" pitchFamily="50" charset="0"/>
              </a:rPr>
              <a:t>4. Blynk IoT</a:t>
            </a:r>
          </a:p>
        </p:txBody>
      </p:sp>
      <p:sp>
        <p:nvSpPr>
          <p:cNvPr id="9" name="TextBox 8">
            <a:extLst>
              <a:ext uri="{FF2B5EF4-FFF2-40B4-BE49-F238E27FC236}">
                <a16:creationId xmlns:a16="http://schemas.microsoft.com/office/drawing/2014/main" id="{34C4F611-E10F-4BF7-9A66-E011749A1C74}"/>
              </a:ext>
            </a:extLst>
          </p:cNvPr>
          <p:cNvSpPr txBox="1"/>
          <p:nvPr/>
        </p:nvSpPr>
        <p:spPr>
          <a:xfrm>
            <a:off x="883920" y="4646972"/>
            <a:ext cx="5516880" cy="1631216"/>
          </a:xfrm>
          <a:prstGeom prst="rect">
            <a:avLst/>
          </a:prstGeom>
          <a:noFill/>
        </p:spPr>
        <p:txBody>
          <a:bodyPr wrap="square" rtlCol="0">
            <a:spAutoFit/>
          </a:bodyPr>
          <a:lstStyle/>
          <a:p>
            <a:r>
              <a:rPr lang="en-US" sz="2000" dirty="0">
                <a:effectLst/>
                <a:latin typeface="Intro Book" panose="02000000000000000000" pitchFamily="50" charset="0"/>
                <a:ea typeface="Times New Roman" panose="02020603050405020304" pitchFamily="18" charset="0"/>
              </a:rPr>
              <a:t>Blynk is a Platform which provides a platform for building mobile applications that can connect electronic devices to the Internet and remotely monitor and control these devices.</a:t>
            </a:r>
            <a:endParaRPr lang="en-IN" sz="2000" dirty="0">
              <a:effectLst/>
              <a:latin typeface="Intro Book" panose="02000000000000000000" pitchFamily="50" charset="0"/>
              <a:ea typeface="Times New Roman" panose="02020603050405020304" pitchFamily="18" charset="0"/>
            </a:endParaRPr>
          </a:p>
        </p:txBody>
      </p:sp>
      <p:pic>
        <p:nvPicPr>
          <p:cNvPr id="10" name="Picture 9" descr="Get started with Blynk in 5 minutes">
            <a:extLst>
              <a:ext uri="{FF2B5EF4-FFF2-40B4-BE49-F238E27FC236}">
                <a16:creationId xmlns:a16="http://schemas.microsoft.com/office/drawing/2014/main" id="{F1BE68A9-9873-4DE6-8397-5742E040CAD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091680" y="4595441"/>
            <a:ext cx="4062095" cy="1553210"/>
          </a:xfrm>
          <a:prstGeom prst="rect">
            <a:avLst/>
          </a:prstGeom>
          <a:noFill/>
          <a:ln>
            <a:noFill/>
          </a:ln>
        </p:spPr>
      </p:pic>
    </p:spTree>
    <p:extLst>
      <p:ext uri="{BB962C8B-B14F-4D97-AF65-F5344CB8AC3E}">
        <p14:creationId xmlns:p14="http://schemas.microsoft.com/office/powerpoint/2010/main" val="1744316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5EE24A-B791-4B6D-888F-0E4BB2F5AED4}"/>
              </a:ext>
            </a:extLst>
          </p:cNvPr>
          <p:cNvSpPr/>
          <p:nvPr/>
        </p:nvSpPr>
        <p:spPr>
          <a:xfrm>
            <a:off x="4768770" y="0"/>
            <a:ext cx="7523544" cy="68580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BD307F9-7705-4D8D-9B96-4E7381FD33F5}"/>
              </a:ext>
            </a:extLst>
          </p:cNvPr>
          <p:cNvSpPr txBox="1"/>
          <p:nvPr/>
        </p:nvSpPr>
        <p:spPr>
          <a:xfrm>
            <a:off x="656643" y="502047"/>
            <a:ext cx="4019529" cy="1077218"/>
          </a:xfrm>
          <a:prstGeom prst="rect">
            <a:avLst/>
          </a:prstGeom>
          <a:noFill/>
        </p:spPr>
        <p:txBody>
          <a:bodyPr wrap="square" rtlCol="0">
            <a:spAutoFit/>
          </a:bodyPr>
          <a:lstStyle/>
          <a:p>
            <a:r>
              <a:rPr lang="en-IN" sz="3200" dirty="0">
                <a:latin typeface="Intro Bold" panose="02000000000000000000" pitchFamily="50" charset="0"/>
              </a:rPr>
              <a:t>Components used in Circuit</a:t>
            </a:r>
          </a:p>
        </p:txBody>
      </p:sp>
      <p:sp>
        <p:nvSpPr>
          <p:cNvPr id="7" name="TextBox 6">
            <a:extLst>
              <a:ext uri="{FF2B5EF4-FFF2-40B4-BE49-F238E27FC236}">
                <a16:creationId xmlns:a16="http://schemas.microsoft.com/office/drawing/2014/main" id="{D3891873-8AD1-42A7-8376-B6B84A05F87D}"/>
              </a:ext>
            </a:extLst>
          </p:cNvPr>
          <p:cNvSpPr txBox="1"/>
          <p:nvPr/>
        </p:nvSpPr>
        <p:spPr>
          <a:xfrm>
            <a:off x="656643" y="1529823"/>
            <a:ext cx="3382922" cy="400110"/>
          </a:xfrm>
          <a:prstGeom prst="rect">
            <a:avLst/>
          </a:prstGeom>
          <a:noFill/>
        </p:spPr>
        <p:txBody>
          <a:bodyPr wrap="square" rtlCol="0">
            <a:spAutoFit/>
          </a:bodyPr>
          <a:lstStyle/>
          <a:p>
            <a:r>
              <a:rPr lang="en-IN" sz="2000" b="1" dirty="0">
                <a:latin typeface="Intro Light Italic" panose="02000000000000000000" pitchFamily="50" charset="0"/>
              </a:rPr>
              <a:t>Designed in Proteus 8</a:t>
            </a:r>
          </a:p>
        </p:txBody>
      </p:sp>
      <p:sp>
        <p:nvSpPr>
          <p:cNvPr id="9" name="TextBox 8">
            <a:extLst>
              <a:ext uri="{FF2B5EF4-FFF2-40B4-BE49-F238E27FC236}">
                <a16:creationId xmlns:a16="http://schemas.microsoft.com/office/drawing/2014/main" id="{7D1ED3B4-1D1D-47F9-AED2-58214E992CB2}"/>
              </a:ext>
            </a:extLst>
          </p:cNvPr>
          <p:cNvSpPr txBox="1"/>
          <p:nvPr/>
        </p:nvSpPr>
        <p:spPr>
          <a:xfrm>
            <a:off x="822190" y="3047187"/>
            <a:ext cx="6597569" cy="1569660"/>
          </a:xfrm>
          <a:prstGeom prst="rect">
            <a:avLst/>
          </a:prstGeom>
          <a:noFill/>
        </p:spPr>
        <p:txBody>
          <a:bodyPr wrap="square" rtlCol="0">
            <a:spAutoFit/>
          </a:bodyPr>
          <a:lstStyle/>
          <a:p>
            <a:pPr marL="457200" indent="-457200">
              <a:buAutoNum type="arabicPeriod"/>
            </a:pPr>
            <a:r>
              <a:rPr lang="en-IN" sz="2400" dirty="0">
                <a:latin typeface="Intro Book" panose="02000000000000000000" pitchFamily="50" charset="0"/>
              </a:rPr>
              <a:t>Arduino UNO R3</a:t>
            </a:r>
          </a:p>
          <a:p>
            <a:pPr marL="457200" indent="-457200">
              <a:buAutoNum type="arabicPeriod"/>
            </a:pPr>
            <a:r>
              <a:rPr lang="en-IN" sz="2400" dirty="0">
                <a:latin typeface="Intro Book" panose="02000000000000000000" pitchFamily="50" charset="0"/>
              </a:rPr>
              <a:t>COMPIM</a:t>
            </a:r>
          </a:p>
          <a:p>
            <a:pPr marL="457200" indent="-457200">
              <a:buAutoNum type="arabicPeriod"/>
            </a:pPr>
            <a:r>
              <a:rPr lang="en-IN" sz="2400" dirty="0">
                <a:latin typeface="Intro Book" panose="02000000000000000000" pitchFamily="50" charset="0"/>
              </a:rPr>
              <a:t>Relay Module </a:t>
            </a:r>
          </a:p>
          <a:p>
            <a:pPr marL="457200" indent="-457200">
              <a:buAutoNum type="arabicPeriod"/>
            </a:pPr>
            <a:r>
              <a:rPr lang="en-IN" sz="2400" dirty="0">
                <a:latin typeface="Intro Book" panose="02000000000000000000" pitchFamily="50" charset="0"/>
              </a:rPr>
              <a:t>LED, Lamp, Fan</a:t>
            </a:r>
          </a:p>
        </p:txBody>
      </p:sp>
      <p:pic>
        <p:nvPicPr>
          <p:cNvPr id="12" name="Picture 11">
            <a:extLst>
              <a:ext uri="{FF2B5EF4-FFF2-40B4-BE49-F238E27FC236}">
                <a16:creationId xmlns:a16="http://schemas.microsoft.com/office/drawing/2014/main" id="{DFE115F7-B077-49F6-BAAC-6D2997E49ACB}"/>
              </a:ext>
            </a:extLst>
          </p:cNvPr>
          <p:cNvPicPr/>
          <p:nvPr/>
        </p:nvPicPr>
        <p:blipFill rotWithShape="1">
          <a:blip r:embed="rId2" cstate="print">
            <a:extLst>
              <a:ext uri="{28A0092B-C50C-407E-A947-70E740481C1C}">
                <a14:useLocalDpi xmlns:a14="http://schemas.microsoft.com/office/drawing/2010/main" val="0"/>
              </a:ext>
            </a:extLst>
          </a:blip>
          <a:srcRect l="5980" t="10008" r="8969"/>
          <a:stretch/>
        </p:blipFill>
        <p:spPr>
          <a:xfrm>
            <a:off x="4893133" y="1626622"/>
            <a:ext cx="7050113" cy="4588557"/>
          </a:xfrm>
          <a:prstGeom prst="rect">
            <a:avLst/>
          </a:prstGeom>
        </p:spPr>
      </p:pic>
      <p:sp>
        <p:nvSpPr>
          <p:cNvPr id="13" name="TextBox 12">
            <a:extLst>
              <a:ext uri="{FF2B5EF4-FFF2-40B4-BE49-F238E27FC236}">
                <a16:creationId xmlns:a16="http://schemas.microsoft.com/office/drawing/2014/main" id="{AE6D7552-D863-44E7-A1ED-3627290CDD89}"/>
              </a:ext>
            </a:extLst>
          </p:cNvPr>
          <p:cNvSpPr txBox="1"/>
          <p:nvPr/>
        </p:nvSpPr>
        <p:spPr>
          <a:xfrm>
            <a:off x="6664960" y="6037411"/>
            <a:ext cx="4338320" cy="369332"/>
          </a:xfrm>
          <a:prstGeom prst="rect">
            <a:avLst/>
          </a:prstGeom>
          <a:noFill/>
        </p:spPr>
        <p:txBody>
          <a:bodyPr wrap="square" rtlCol="0">
            <a:spAutoFit/>
          </a:bodyPr>
          <a:lstStyle/>
          <a:p>
            <a:pPr algn="ctr"/>
            <a:r>
              <a:rPr lang="en-IN" dirty="0">
                <a:latin typeface="Intro Light Italic" panose="02000000000000000000" pitchFamily="50" charset="0"/>
              </a:rPr>
              <a:t>Circuit Diagram</a:t>
            </a:r>
            <a:endParaRPr lang="en-IN" i="1" dirty="0">
              <a:latin typeface="Intro Light Italic" panose="02000000000000000000" pitchFamily="50" charset="0"/>
            </a:endParaRPr>
          </a:p>
        </p:txBody>
      </p:sp>
    </p:spTree>
    <p:extLst>
      <p:ext uri="{BB962C8B-B14F-4D97-AF65-F5344CB8AC3E}">
        <p14:creationId xmlns:p14="http://schemas.microsoft.com/office/powerpoint/2010/main" val="1422227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5C1C068-3E65-4A53-A499-AA31F4DD3E93}"/>
              </a:ext>
            </a:extLst>
          </p:cNvPr>
          <p:cNvSpPr txBox="1"/>
          <p:nvPr/>
        </p:nvSpPr>
        <p:spPr>
          <a:xfrm>
            <a:off x="905720" y="961615"/>
            <a:ext cx="6094070" cy="584775"/>
          </a:xfrm>
          <a:prstGeom prst="rect">
            <a:avLst/>
          </a:prstGeom>
          <a:noFill/>
        </p:spPr>
        <p:txBody>
          <a:bodyPr wrap="square">
            <a:spAutoFit/>
          </a:bodyPr>
          <a:lstStyle/>
          <a:p>
            <a:pPr marL="457200" indent="-457200">
              <a:buAutoNum type="arabicPeriod"/>
            </a:pPr>
            <a:r>
              <a:rPr lang="en-IN" sz="3200" dirty="0">
                <a:latin typeface="Intro Bold" panose="02000000000000000000" pitchFamily="50" charset="0"/>
              </a:rPr>
              <a:t>Arduino UNO R3</a:t>
            </a:r>
          </a:p>
        </p:txBody>
      </p:sp>
      <p:pic>
        <p:nvPicPr>
          <p:cNvPr id="5122" name="Picture 2" descr="Arduino UNO R3, माइक्रोकंट्रोलर बोर्ड in Vasundhara, Ghaziabad , Enfinyto  Technologies Private Limited | ID: 13068494812">
            <a:extLst>
              <a:ext uri="{FF2B5EF4-FFF2-40B4-BE49-F238E27FC236}">
                <a16:creationId xmlns:a16="http://schemas.microsoft.com/office/drawing/2014/main" id="{61F6F4BD-5ABA-40BE-A497-E07ABCED4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50592"/>
            <a:ext cx="5676854" cy="567685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4575027-C802-4B55-AD40-D07041B85723}"/>
              </a:ext>
            </a:extLst>
          </p:cNvPr>
          <p:cNvSpPr txBox="1"/>
          <p:nvPr/>
        </p:nvSpPr>
        <p:spPr>
          <a:xfrm>
            <a:off x="1283825" y="1895290"/>
            <a:ext cx="4063677" cy="3416320"/>
          </a:xfrm>
          <a:prstGeom prst="rect">
            <a:avLst/>
          </a:prstGeom>
          <a:noFill/>
        </p:spPr>
        <p:txBody>
          <a:bodyPr wrap="square" rtlCol="0">
            <a:spAutoFit/>
          </a:bodyPr>
          <a:lstStyle/>
          <a:p>
            <a:r>
              <a:rPr lang="en-US" sz="2400" dirty="0">
                <a:effectLst/>
                <a:latin typeface="Intro Book" panose="02000000000000000000" pitchFamily="50" charset="0"/>
                <a:ea typeface="Times New Roman" panose="02020603050405020304" pitchFamily="18" charset="0"/>
              </a:rPr>
              <a:t>The Arduino Uno is a microcontroller board based on the ATmega328. It has 20 digital input/output, an in-circuit system programming (ICSP) header, and a reset button.</a:t>
            </a:r>
          </a:p>
          <a:p>
            <a:endParaRPr lang="en-IN" sz="2400" dirty="0">
              <a:latin typeface="Intro Book" panose="02000000000000000000" pitchFamily="50" charset="0"/>
            </a:endParaRPr>
          </a:p>
        </p:txBody>
      </p:sp>
    </p:spTree>
    <p:extLst>
      <p:ext uri="{BB962C8B-B14F-4D97-AF65-F5344CB8AC3E}">
        <p14:creationId xmlns:p14="http://schemas.microsoft.com/office/powerpoint/2010/main" val="4009696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2FE317-AD9B-4F16-A92B-A92B0A3CB523}"/>
              </a:ext>
            </a:extLst>
          </p:cNvPr>
          <p:cNvSpPr txBox="1"/>
          <p:nvPr/>
        </p:nvSpPr>
        <p:spPr>
          <a:xfrm>
            <a:off x="1125638" y="1024887"/>
            <a:ext cx="6094070" cy="584775"/>
          </a:xfrm>
          <a:prstGeom prst="rect">
            <a:avLst/>
          </a:prstGeom>
          <a:noFill/>
        </p:spPr>
        <p:txBody>
          <a:bodyPr wrap="square">
            <a:spAutoFit/>
          </a:bodyPr>
          <a:lstStyle/>
          <a:p>
            <a:r>
              <a:rPr lang="en-IN" sz="3200" b="1" dirty="0">
                <a:latin typeface="Intro Bold" panose="02000000000000000000" pitchFamily="50" charset="0"/>
              </a:rPr>
              <a:t>2. COMPIM</a:t>
            </a:r>
          </a:p>
        </p:txBody>
      </p:sp>
      <p:pic>
        <p:nvPicPr>
          <p:cNvPr id="6" name="Picture 5">
            <a:extLst>
              <a:ext uri="{FF2B5EF4-FFF2-40B4-BE49-F238E27FC236}">
                <a16:creationId xmlns:a16="http://schemas.microsoft.com/office/drawing/2014/main" id="{B6DA1A10-31E8-4E85-98E9-FEF08D5BA18E}"/>
              </a:ext>
            </a:extLst>
          </p:cNvPr>
          <p:cNvPicPr/>
          <p:nvPr/>
        </p:nvPicPr>
        <p:blipFill>
          <a:blip r:embed="rId2"/>
          <a:stretch>
            <a:fillRect/>
          </a:stretch>
        </p:blipFill>
        <p:spPr>
          <a:xfrm>
            <a:off x="8051820" y="1878598"/>
            <a:ext cx="2485001" cy="3262845"/>
          </a:xfrm>
          <a:prstGeom prst="rect">
            <a:avLst/>
          </a:prstGeom>
        </p:spPr>
      </p:pic>
      <p:sp>
        <p:nvSpPr>
          <p:cNvPr id="7" name="TextBox 6">
            <a:extLst>
              <a:ext uri="{FF2B5EF4-FFF2-40B4-BE49-F238E27FC236}">
                <a16:creationId xmlns:a16="http://schemas.microsoft.com/office/drawing/2014/main" id="{6C3CDDE3-5C9D-4589-A7CE-6DBC4709BB56}"/>
              </a:ext>
            </a:extLst>
          </p:cNvPr>
          <p:cNvSpPr txBox="1"/>
          <p:nvPr/>
        </p:nvSpPr>
        <p:spPr>
          <a:xfrm>
            <a:off x="1125638" y="2094455"/>
            <a:ext cx="6094070" cy="3046988"/>
          </a:xfrm>
          <a:prstGeom prst="rect">
            <a:avLst/>
          </a:prstGeom>
          <a:noFill/>
        </p:spPr>
        <p:txBody>
          <a:bodyPr wrap="square" rtlCol="0">
            <a:spAutoFit/>
          </a:bodyPr>
          <a:lstStyle/>
          <a:p>
            <a:r>
              <a:rPr lang="en-US" sz="2400" dirty="0">
                <a:effectLst/>
                <a:latin typeface="Intro Book" panose="02000000000000000000" pitchFamily="50" charset="0"/>
                <a:ea typeface="Times New Roman" panose="02020603050405020304" pitchFamily="18" charset="0"/>
              </a:rPr>
              <a:t>Provide </a:t>
            </a:r>
            <a:r>
              <a:rPr lang="en-US" sz="2400" dirty="0">
                <a:latin typeface="Intro Book" panose="02000000000000000000" pitchFamily="50" charset="0"/>
                <a:ea typeface="Times New Roman" panose="02020603050405020304" pitchFamily="18" charset="0"/>
              </a:rPr>
              <a:t>option for </a:t>
            </a:r>
            <a:r>
              <a:rPr lang="en-US" sz="2400" dirty="0">
                <a:effectLst/>
                <a:latin typeface="Intro Book" panose="02000000000000000000" pitchFamily="50" charset="0"/>
                <a:ea typeface="Times New Roman" panose="02020603050405020304" pitchFamily="18" charset="0"/>
              </a:rPr>
              <a:t>Virtual serial ports. </a:t>
            </a:r>
          </a:p>
          <a:p>
            <a:endParaRPr lang="en-US" sz="2400" dirty="0">
              <a:latin typeface="Intro Book" panose="02000000000000000000" pitchFamily="50" charset="0"/>
              <a:ea typeface="Times New Roman" panose="02020603050405020304" pitchFamily="18" charset="0"/>
            </a:endParaRPr>
          </a:p>
          <a:p>
            <a:r>
              <a:rPr lang="en-US" sz="2400" dirty="0">
                <a:latin typeface="Intro Book" panose="02000000000000000000" pitchFamily="50" charset="0"/>
                <a:ea typeface="Times New Roman" panose="02020603050405020304" pitchFamily="18" charset="0"/>
              </a:rPr>
              <a:t>O</a:t>
            </a:r>
            <a:r>
              <a:rPr lang="en-US" sz="2400" dirty="0">
                <a:effectLst/>
                <a:latin typeface="Intro Book" panose="02000000000000000000" pitchFamily="50" charset="0"/>
                <a:ea typeface="Times New Roman" panose="02020603050405020304" pitchFamily="18" charset="0"/>
              </a:rPr>
              <a:t>n which port communication is to be made can be selected.</a:t>
            </a:r>
          </a:p>
          <a:p>
            <a:endParaRPr lang="en-US" sz="2400" dirty="0">
              <a:latin typeface="Intro Book" panose="02000000000000000000" pitchFamily="50" charset="0"/>
              <a:ea typeface="Times New Roman" panose="02020603050405020304" pitchFamily="18" charset="0"/>
            </a:endParaRPr>
          </a:p>
          <a:p>
            <a:r>
              <a:rPr lang="en-US" sz="2400" dirty="0">
                <a:effectLst/>
                <a:latin typeface="Intro Book" panose="02000000000000000000" pitchFamily="50" charset="0"/>
                <a:ea typeface="Times New Roman" panose="02020603050405020304" pitchFamily="18" charset="0"/>
              </a:rPr>
              <a:t>Also the virtual baud rate (on which rate communication or data to be transmitted) is selected.</a:t>
            </a:r>
            <a:endParaRPr lang="en-IN" sz="2400" dirty="0">
              <a:latin typeface="Intro Book" panose="02000000000000000000" pitchFamily="50" charset="0"/>
            </a:endParaRPr>
          </a:p>
        </p:txBody>
      </p:sp>
    </p:spTree>
    <p:extLst>
      <p:ext uri="{BB962C8B-B14F-4D97-AF65-F5344CB8AC3E}">
        <p14:creationId xmlns:p14="http://schemas.microsoft.com/office/powerpoint/2010/main" val="298562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TotalTime>
  <Words>1243</Words>
  <Application>Microsoft Office PowerPoint</Application>
  <PresentationFormat>Widescreen</PresentationFormat>
  <Paragraphs>165</Paragraphs>
  <Slides>37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Calibri</vt:lpstr>
      <vt:lpstr>Calibri Light</vt:lpstr>
      <vt:lpstr>Gotham</vt:lpstr>
      <vt:lpstr>Intro Bold</vt:lpstr>
      <vt:lpstr>Intro Book</vt:lpstr>
      <vt:lpstr>Intro Light Italic</vt:lpstr>
      <vt:lpstr>Intro Regular</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Android App Configuration</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abhay pratap</dc:creator>
  <cp:lastModifiedBy>abhay pratap</cp:lastModifiedBy>
  <cp:revision>164</cp:revision>
  <dcterms:created xsi:type="dcterms:W3CDTF">2021-08-06T15:08:17Z</dcterms:created>
  <dcterms:modified xsi:type="dcterms:W3CDTF">2021-08-07T06:04:36Z</dcterms:modified>
</cp:coreProperties>
</file>